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8" r:id="rId30"/>
    <p:sldId id="285" r:id="rId31"/>
    <p:sldId id="290" r:id="rId32"/>
    <p:sldId id="291" r:id="rId33"/>
    <p:sldId id="287"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3" autoAdjust="0"/>
    <p:restoredTop sz="94660"/>
  </p:normalViewPr>
  <p:slideViewPr>
    <p:cSldViewPr snapToGrid="0">
      <p:cViewPr varScale="1">
        <p:scale>
          <a:sx n="81" d="100"/>
          <a:sy n="81"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A575-DACC-439D-9DC9-E2D8A0449D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4BF766-1537-44BA-82BF-A618AF548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C1BE7-7936-4360-9001-07A182B8F84A}"/>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7A0D81B6-65C9-4374-ADA3-94A476E24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3C85F-76A1-4CD2-A384-03AA76C0E29F}"/>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215798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B4AB-C054-4A05-BD18-3A7CE264B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85242-AD5A-4B63-8C5A-963582093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5562B-CC0D-47A2-848C-BD762A334FB5}"/>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45256A49-E2F9-43D9-A257-866DA05D7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95F62-5C39-430F-9C21-E80A81F3B768}"/>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81369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97C53-866E-4710-91C9-87307890CE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631A1-A2F1-4EF3-AF1C-595BF41FE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6E72-8A7C-43DF-8312-3C6F394D6FA0}"/>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ED8F313D-8003-4470-8172-2DB1E1B5B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01BC8-4D06-418A-863D-9192DBB4A57E}"/>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404255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E3F-E7FB-42E6-867F-6A6946763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0836B-8D61-4962-BB83-98DCE6F0B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58AFE-315D-4DA9-ADF8-F4F755E5B74B}"/>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9FAF7047-1CAB-4D29-B907-D2D4851E5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C8F0E-088F-4D34-9CA2-2D98D71B78FF}"/>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21701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C45D-C8CD-4BD8-AF40-5052D7FD3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89D44E-B3BF-4E57-88D8-FB936A0B6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AACFA-3793-4D92-B3E6-E5A3752B9184}"/>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E0B94DCB-3D1E-4F32-A017-7FA160857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03743-BD2E-44A5-B7BB-CFF088859414}"/>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206453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27B7-E1D1-4AFE-9EB6-F966D591C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E0DC1-1EFD-4E70-A1DA-9B8D3EED6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1FBF0-45BB-4624-9E69-8DF15178D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E54250-FFE5-4424-9B7C-BD53A2CCD7C4}"/>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6" name="Footer Placeholder 5">
            <a:extLst>
              <a:ext uri="{FF2B5EF4-FFF2-40B4-BE49-F238E27FC236}">
                <a16:creationId xmlns:a16="http://schemas.microsoft.com/office/drawing/2014/main" id="{9F1C3230-9409-44AD-B0F8-97B2C4D8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0A815-0893-4D9E-81BE-D37CFB778D2B}"/>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220846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CA17-D9FD-4177-AE7D-E7A35F5FE6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8C9252-40C6-4A5A-8A18-9FDF102AC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14F74-7A50-4527-9E92-0B5DDD538C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1BF6F-62E0-42E7-9E8A-1AE014DB5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53161-8847-4566-911A-AF1A0E1C35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064A2F-AD87-457E-8A6A-D551060E9BE1}"/>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8" name="Footer Placeholder 7">
            <a:extLst>
              <a:ext uri="{FF2B5EF4-FFF2-40B4-BE49-F238E27FC236}">
                <a16:creationId xmlns:a16="http://schemas.microsoft.com/office/drawing/2014/main" id="{809817FB-9AF5-4965-BA26-D642F9BB9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947AE8-221E-4B6C-8E6A-B471B3049ABB}"/>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156914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40B6-A830-4A87-B1EE-5694220FB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0EB46-EAAA-4E15-9093-2BF27E2E5B2C}"/>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4" name="Footer Placeholder 3">
            <a:extLst>
              <a:ext uri="{FF2B5EF4-FFF2-40B4-BE49-F238E27FC236}">
                <a16:creationId xmlns:a16="http://schemas.microsoft.com/office/drawing/2014/main" id="{F4792B03-3B40-4219-B996-75A44A03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E56CF-93AE-4EF4-B414-AE6F494E9F63}"/>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329634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B2C79-04BE-42AE-9130-9B4088FBA456}"/>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3" name="Footer Placeholder 2">
            <a:extLst>
              <a:ext uri="{FF2B5EF4-FFF2-40B4-BE49-F238E27FC236}">
                <a16:creationId xmlns:a16="http://schemas.microsoft.com/office/drawing/2014/main" id="{CB873DAB-9D54-4D87-8C35-612F1DC986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E2AD4-257C-46A2-A708-AB5EF5C2B71D}"/>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313726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2193-83E9-4E5C-A8FD-0B7172E0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2C4B0-65E3-4981-9DBB-83E815A80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343807-BFCB-415E-830D-511B76E06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C6CC-E111-46FA-A0CD-9B09601216FD}"/>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6" name="Footer Placeholder 5">
            <a:extLst>
              <a:ext uri="{FF2B5EF4-FFF2-40B4-BE49-F238E27FC236}">
                <a16:creationId xmlns:a16="http://schemas.microsoft.com/office/drawing/2014/main" id="{69E025D0-49E8-4BCD-82BC-4B18F2ADB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655B4-871B-4DBC-BCAE-7E8DDDD343F6}"/>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132886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7E73-4F49-4917-ABF9-B698D7343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CF6D0-9714-4F31-BD1F-F83ABC3E9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A5C00-72AA-411A-9D83-3AFE8AB1C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BE595-1F66-4496-B6EE-4587DEF2F5A4}"/>
              </a:ext>
            </a:extLst>
          </p:cNvPr>
          <p:cNvSpPr>
            <a:spLocks noGrp="1"/>
          </p:cNvSpPr>
          <p:nvPr>
            <p:ph type="dt" sz="half" idx="10"/>
          </p:nvPr>
        </p:nvSpPr>
        <p:spPr/>
        <p:txBody>
          <a:bodyPr/>
          <a:lstStyle/>
          <a:p>
            <a:fld id="{2C6F7938-EAE6-4D94-877E-58AE69946E08}" type="datetimeFigureOut">
              <a:rPr lang="en-US" smtClean="0"/>
              <a:t>4/6/2019</a:t>
            </a:fld>
            <a:endParaRPr lang="en-US"/>
          </a:p>
        </p:txBody>
      </p:sp>
      <p:sp>
        <p:nvSpPr>
          <p:cNvPr id="6" name="Footer Placeholder 5">
            <a:extLst>
              <a:ext uri="{FF2B5EF4-FFF2-40B4-BE49-F238E27FC236}">
                <a16:creationId xmlns:a16="http://schemas.microsoft.com/office/drawing/2014/main" id="{F26A7B9E-DA0C-43B1-BD33-F8D657753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7CECC-41CA-4014-97E4-3243165E2F00}"/>
              </a:ext>
            </a:extLst>
          </p:cNvPr>
          <p:cNvSpPr>
            <a:spLocks noGrp="1"/>
          </p:cNvSpPr>
          <p:nvPr>
            <p:ph type="sldNum" sz="quarter" idx="12"/>
          </p:nvPr>
        </p:nvSpPr>
        <p:spPr/>
        <p:txBody>
          <a:bodyPr/>
          <a:lstStyle/>
          <a:p>
            <a:fld id="{97215BEF-9284-4A99-B682-78CD9D08E72B}" type="slidenum">
              <a:rPr lang="en-US" smtClean="0"/>
              <a:t>‹#›</a:t>
            </a:fld>
            <a:endParaRPr lang="en-US"/>
          </a:p>
        </p:txBody>
      </p:sp>
    </p:spTree>
    <p:extLst>
      <p:ext uri="{BB962C8B-B14F-4D97-AF65-F5344CB8AC3E}">
        <p14:creationId xmlns:p14="http://schemas.microsoft.com/office/powerpoint/2010/main" val="98686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BB74F-F484-40DF-BBD5-E3DBA28C7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8CE0D-C93A-4A1B-B031-A16E70228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6727E-0CD8-40F9-99B5-FAF977D32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F7938-EAE6-4D94-877E-58AE69946E08}" type="datetimeFigureOut">
              <a:rPr lang="en-US" smtClean="0"/>
              <a:t>4/6/2019</a:t>
            </a:fld>
            <a:endParaRPr lang="en-US"/>
          </a:p>
        </p:txBody>
      </p:sp>
      <p:sp>
        <p:nvSpPr>
          <p:cNvPr id="5" name="Footer Placeholder 4">
            <a:extLst>
              <a:ext uri="{FF2B5EF4-FFF2-40B4-BE49-F238E27FC236}">
                <a16:creationId xmlns:a16="http://schemas.microsoft.com/office/drawing/2014/main" id="{9F19B1A9-B7A1-4F57-9199-F1D7F239A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DE6E5-269A-4FCB-884C-FD98D9C6D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15BEF-9284-4A99-B682-78CD9D08E72B}" type="slidenum">
              <a:rPr lang="en-US" smtClean="0"/>
              <a:t>‹#›</a:t>
            </a:fld>
            <a:endParaRPr lang="en-US"/>
          </a:p>
        </p:txBody>
      </p:sp>
    </p:spTree>
    <p:extLst>
      <p:ext uri="{BB962C8B-B14F-4D97-AF65-F5344CB8AC3E}">
        <p14:creationId xmlns:p14="http://schemas.microsoft.com/office/powerpoint/2010/main" val="371339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wl.cs.manchester.ac.uk/publications/talks-and-tutorials/fhkbtutoria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057-FC00-47F5-8449-6547940DB10F}"/>
              </a:ext>
            </a:extLst>
          </p:cNvPr>
          <p:cNvSpPr>
            <a:spLocks noGrp="1"/>
          </p:cNvSpPr>
          <p:nvPr>
            <p:ph type="ctrTitle"/>
          </p:nvPr>
        </p:nvSpPr>
        <p:spPr/>
        <p:txBody>
          <a:bodyPr>
            <a:normAutofit/>
          </a:bodyPr>
          <a:lstStyle/>
          <a:p>
            <a:r>
              <a:rPr lang="en-US" sz="4000" dirty="0"/>
              <a:t>The kinship domain example from</a:t>
            </a:r>
            <a:br>
              <a:rPr lang="en-US" sz="4000" dirty="0"/>
            </a:br>
            <a:r>
              <a:rPr lang="en-US" sz="4000" dirty="0">
                <a:hlinkClick r:id="rId2"/>
              </a:rPr>
              <a:t>http://owl.cs.manchester.ac.uk/publications/talks-and-tutorials/fhkbtutorial/</a:t>
            </a:r>
            <a:r>
              <a:rPr lang="en-US" sz="4000" dirty="0"/>
              <a:t> extended with rules</a:t>
            </a:r>
          </a:p>
        </p:txBody>
      </p:sp>
      <p:sp>
        <p:nvSpPr>
          <p:cNvPr id="3" name="Subtitle 2">
            <a:extLst>
              <a:ext uri="{FF2B5EF4-FFF2-40B4-BE49-F238E27FC236}">
                <a16:creationId xmlns:a16="http://schemas.microsoft.com/office/drawing/2014/main" id="{5E42C9A2-EFC5-4B0A-917B-F76270801B9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1979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D871-F86E-4BFF-A1AC-3ABE382991A6}"/>
              </a:ext>
            </a:extLst>
          </p:cNvPr>
          <p:cNvSpPr>
            <a:spLocks noGrp="1"/>
          </p:cNvSpPr>
          <p:nvPr>
            <p:ph type="title"/>
          </p:nvPr>
        </p:nvSpPr>
        <p:spPr>
          <a:xfrm>
            <a:off x="838200" y="365125"/>
            <a:ext cx="10515600" cy="798657"/>
          </a:xfrm>
        </p:spPr>
        <p:txBody>
          <a:bodyPr>
            <a:normAutofit/>
          </a:bodyPr>
          <a:lstStyle/>
          <a:p>
            <a:r>
              <a:rPr lang="en-US" sz="2800" dirty="0"/>
              <a:t>Who are the children and the father of D_B_1934?</a:t>
            </a:r>
          </a:p>
        </p:txBody>
      </p:sp>
      <p:pic>
        <p:nvPicPr>
          <p:cNvPr id="4" name="Content Placeholder 3">
            <a:extLst>
              <a:ext uri="{FF2B5EF4-FFF2-40B4-BE49-F238E27FC236}">
                <a16:creationId xmlns:a16="http://schemas.microsoft.com/office/drawing/2014/main" id="{A4B13E76-BE65-4256-9543-80C3271C0EF6}"/>
              </a:ext>
            </a:extLst>
          </p:cNvPr>
          <p:cNvPicPr>
            <a:picLocks noGrp="1" noChangeAspect="1"/>
          </p:cNvPicPr>
          <p:nvPr>
            <p:ph idx="1"/>
          </p:nvPr>
        </p:nvPicPr>
        <p:blipFill>
          <a:blip r:embed="rId2"/>
          <a:stretch>
            <a:fillRect/>
          </a:stretch>
        </p:blipFill>
        <p:spPr>
          <a:xfrm>
            <a:off x="1947491" y="1508166"/>
            <a:ext cx="7418244" cy="4351338"/>
          </a:xfrm>
          <a:prstGeom prst="rect">
            <a:avLst/>
          </a:prstGeom>
        </p:spPr>
      </p:pic>
    </p:spTree>
    <p:extLst>
      <p:ext uri="{BB962C8B-B14F-4D97-AF65-F5344CB8AC3E}">
        <p14:creationId xmlns:p14="http://schemas.microsoft.com/office/powerpoint/2010/main" val="23452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6673-2A7A-4B3C-BDDA-ACC9D6472374}"/>
              </a:ext>
            </a:extLst>
          </p:cNvPr>
          <p:cNvSpPr>
            <a:spLocks noGrp="1"/>
          </p:cNvSpPr>
          <p:nvPr>
            <p:ph type="title"/>
          </p:nvPr>
        </p:nvSpPr>
        <p:spPr/>
        <p:txBody>
          <a:bodyPr>
            <a:normAutofit/>
          </a:bodyPr>
          <a:lstStyle/>
          <a:p>
            <a:r>
              <a:rPr lang="en-US" sz="2800" dirty="0"/>
              <a:t>Adding grandparents properties (</a:t>
            </a:r>
            <a:r>
              <a:rPr lang="en-US" sz="2800" dirty="0" err="1"/>
              <a:t>hasGrandparent</a:t>
            </a:r>
            <a:r>
              <a:rPr lang="en-US" sz="2800" dirty="0"/>
              <a:t>, </a:t>
            </a:r>
            <a:r>
              <a:rPr lang="en-US" sz="2800" dirty="0" err="1"/>
              <a:t>hasGrandmother</a:t>
            </a:r>
            <a:r>
              <a:rPr lang="en-US" sz="2800" dirty="0"/>
              <a:t>, </a:t>
            </a:r>
            <a:r>
              <a:rPr lang="en-US" sz="2800" dirty="0" err="1"/>
              <a:t>hasGrandfather</a:t>
            </a:r>
            <a:r>
              <a:rPr lang="en-US" sz="2800" dirty="0"/>
              <a:t> and their inverses): inserted and inferred hierarchies</a:t>
            </a:r>
          </a:p>
        </p:txBody>
      </p:sp>
      <p:pic>
        <p:nvPicPr>
          <p:cNvPr id="4" name="Content Placeholder 3">
            <a:extLst>
              <a:ext uri="{FF2B5EF4-FFF2-40B4-BE49-F238E27FC236}">
                <a16:creationId xmlns:a16="http://schemas.microsoft.com/office/drawing/2014/main" id="{22B8C63E-F45D-4933-9FB1-FAC1D6A254D8}"/>
              </a:ext>
            </a:extLst>
          </p:cNvPr>
          <p:cNvPicPr>
            <a:picLocks noGrp="1" noChangeAspect="1"/>
          </p:cNvPicPr>
          <p:nvPr>
            <p:ph idx="1"/>
          </p:nvPr>
        </p:nvPicPr>
        <p:blipFill>
          <a:blip r:embed="rId2"/>
          <a:stretch>
            <a:fillRect/>
          </a:stretch>
        </p:blipFill>
        <p:spPr>
          <a:xfrm>
            <a:off x="524339" y="1690688"/>
            <a:ext cx="7363802" cy="4351338"/>
          </a:xfrm>
          <a:prstGeom prst="rect">
            <a:avLst/>
          </a:prstGeom>
        </p:spPr>
      </p:pic>
      <p:pic>
        <p:nvPicPr>
          <p:cNvPr id="5" name="Picture 4">
            <a:extLst>
              <a:ext uri="{FF2B5EF4-FFF2-40B4-BE49-F238E27FC236}">
                <a16:creationId xmlns:a16="http://schemas.microsoft.com/office/drawing/2014/main" id="{F59819FD-4727-4444-80EE-2768D7F67993}"/>
              </a:ext>
            </a:extLst>
          </p:cNvPr>
          <p:cNvPicPr>
            <a:picLocks noChangeAspect="1"/>
          </p:cNvPicPr>
          <p:nvPr/>
        </p:nvPicPr>
        <p:blipFill>
          <a:blip r:embed="rId3"/>
          <a:stretch>
            <a:fillRect/>
          </a:stretch>
        </p:blipFill>
        <p:spPr>
          <a:xfrm>
            <a:off x="3957979" y="3016251"/>
            <a:ext cx="7860323" cy="4644736"/>
          </a:xfrm>
          <a:prstGeom prst="rect">
            <a:avLst/>
          </a:prstGeom>
        </p:spPr>
      </p:pic>
    </p:spTree>
    <p:extLst>
      <p:ext uri="{BB962C8B-B14F-4D97-AF65-F5344CB8AC3E}">
        <p14:creationId xmlns:p14="http://schemas.microsoft.com/office/powerpoint/2010/main" val="335787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9A2A-7402-4B6A-860D-B72C47A60DA3}"/>
              </a:ext>
            </a:extLst>
          </p:cNvPr>
          <p:cNvSpPr>
            <a:spLocks noGrp="1"/>
          </p:cNvSpPr>
          <p:nvPr>
            <p:ph type="title"/>
          </p:nvPr>
        </p:nvSpPr>
        <p:spPr/>
        <p:txBody>
          <a:bodyPr>
            <a:normAutofit/>
          </a:bodyPr>
          <a:lstStyle/>
          <a:p>
            <a:r>
              <a:rPr lang="en-US" sz="3200" dirty="0"/>
              <a:t>Property chains for grandparents, great-grandparents, etc. reflect limited transitivity</a:t>
            </a:r>
          </a:p>
        </p:txBody>
      </p:sp>
      <p:pic>
        <p:nvPicPr>
          <p:cNvPr id="4" name="Content Placeholder 3">
            <a:extLst>
              <a:ext uri="{FF2B5EF4-FFF2-40B4-BE49-F238E27FC236}">
                <a16:creationId xmlns:a16="http://schemas.microsoft.com/office/drawing/2014/main" id="{93387B3D-47A0-4874-82A9-07E6BB5AB2ED}"/>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107254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139C-3F55-4AD5-82C4-661DDF9494DA}"/>
              </a:ext>
            </a:extLst>
          </p:cNvPr>
          <p:cNvSpPr>
            <a:spLocks noGrp="1"/>
          </p:cNvSpPr>
          <p:nvPr>
            <p:ph type="title"/>
          </p:nvPr>
        </p:nvSpPr>
        <p:spPr/>
        <p:txBody>
          <a:bodyPr>
            <a:normAutofit/>
          </a:bodyPr>
          <a:lstStyle/>
          <a:p>
            <a:r>
              <a:rPr lang="en-US" sz="3200" dirty="0"/>
              <a:t>All inferred relations are also explicitly associated with a selected individual (only part of these relations shown here)</a:t>
            </a:r>
          </a:p>
        </p:txBody>
      </p:sp>
      <p:pic>
        <p:nvPicPr>
          <p:cNvPr id="4" name="Content Placeholder 3">
            <a:extLst>
              <a:ext uri="{FF2B5EF4-FFF2-40B4-BE49-F238E27FC236}">
                <a16:creationId xmlns:a16="http://schemas.microsoft.com/office/drawing/2014/main" id="{71DA8651-8924-4157-A22B-4AEAFB2C6CF2}"/>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57788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5ED5-833D-4969-836D-80EB5C7D2D7A}"/>
              </a:ext>
            </a:extLst>
          </p:cNvPr>
          <p:cNvSpPr>
            <a:spLocks noGrp="1"/>
          </p:cNvSpPr>
          <p:nvPr>
            <p:ph type="title"/>
          </p:nvPr>
        </p:nvSpPr>
        <p:spPr>
          <a:xfrm>
            <a:off x="838200" y="365125"/>
            <a:ext cx="10515600" cy="884555"/>
          </a:xfrm>
        </p:spPr>
        <p:txBody>
          <a:bodyPr>
            <a:normAutofit fontScale="90000"/>
          </a:bodyPr>
          <a:lstStyle/>
          <a:p>
            <a:r>
              <a:rPr lang="en-US" sz="3600" dirty="0"/>
              <a:t>Who are the grandparents/grandfathers/grandmothers  of R_D_B_1965?</a:t>
            </a:r>
          </a:p>
        </p:txBody>
      </p:sp>
      <p:pic>
        <p:nvPicPr>
          <p:cNvPr id="4" name="Content Placeholder 3">
            <a:extLst>
              <a:ext uri="{FF2B5EF4-FFF2-40B4-BE49-F238E27FC236}">
                <a16:creationId xmlns:a16="http://schemas.microsoft.com/office/drawing/2014/main" id="{9F6E93B3-5DE1-4B93-A6B8-742AD588F710}"/>
              </a:ext>
            </a:extLst>
          </p:cNvPr>
          <p:cNvPicPr>
            <a:picLocks noGrp="1" noChangeAspect="1"/>
          </p:cNvPicPr>
          <p:nvPr>
            <p:ph idx="1"/>
          </p:nvPr>
        </p:nvPicPr>
        <p:blipFill>
          <a:blip r:embed="rId2"/>
          <a:stretch>
            <a:fillRect/>
          </a:stretch>
        </p:blipFill>
        <p:spPr>
          <a:xfrm>
            <a:off x="1530179" y="1336473"/>
            <a:ext cx="7363802" cy="4351338"/>
          </a:xfrm>
          <a:prstGeom prst="rect">
            <a:avLst/>
          </a:prstGeom>
        </p:spPr>
      </p:pic>
      <p:pic>
        <p:nvPicPr>
          <p:cNvPr id="5" name="Picture 4">
            <a:extLst>
              <a:ext uri="{FF2B5EF4-FFF2-40B4-BE49-F238E27FC236}">
                <a16:creationId xmlns:a16="http://schemas.microsoft.com/office/drawing/2014/main" id="{5A6FCD70-FD3B-43E6-ADA0-D25C1B05A5DA}"/>
              </a:ext>
            </a:extLst>
          </p:cNvPr>
          <p:cNvPicPr>
            <a:picLocks noChangeAspect="1"/>
          </p:cNvPicPr>
          <p:nvPr/>
        </p:nvPicPr>
        <p:blipFill>
          <a:blip r:embed="rId3"/>
          <a:stretch>
            <a:fillRect/>
          </a:stretch>
        </p:blipFill>
        <p:spPr>
          <a:xfrm>
            <a:off x="381000" y="3947159"/>
            <a:ext cx="7783879" cy="4599565"/>
          </a:xfrm>
          <a:prstGeom prst="rect">
            <a:avLst/>
          </a:prstGeom>
        </p:spPr>
      </p:pic>
      <p:pic>
        <p:nvPicPr>
          <p:cNvPr id="6" name="Picture 5">
            <a:extLst>
              <a:ext uri="{FF2B5EF4-FFF2-40B4-BE49-F238E27FC236}">
                <a16:creationId xmlns:a16="http://schemas.microsoft.com/office/drawing/2014/main" id="{F7A4224D-F446-4886-9E23-14CEF863E658}"/>
              </a:ext>
            </a:extLst>
          </p:cNvPr>
          <p:cNvPicPr>
            <a:picLocks noChangeAspect="1"/>
          </p:cNvPicPr>
          <p:nvPr/>
        </p:nvPicPr>
        <p:blipFill>
          <a:blip r:embed="rId4"/>
          <a:stretch>
            <a:fillRect/>
          </a:stretch>
        </p:blipFill>
        <p:spPr>
          <a:xfrm>
            <a:off x="5333999" y="3284394"/>
            <a:ext cx="8134643" cy="4806835"/>
          </a:xfrm>
          <a:prstGeom prst="rect">
            <a:avLst/>
          </a:prstGeom>
        </p:spPr>
      </p:pic>
    </p:spTree>
    <p:extLst>
      <p:ext uri="{BB962C8B-B14F-4D97-AF65-F5344CB8AC3E}">
        <p14:creationId xmlns:p14="http://schemas.microsoft.com/office/powerpoint/2010/main" val="27340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2D9C-7660-434F-9DC5-BA5495AB1476}"/>
              </a:ext>
            </a:extLst>
          </p:cNvPr>
          <p:cNvSpPr>
            <a:spLocks noGrp="1"/>
          </p:cNvSpPr>
          <p:nvPr>
            <p:ph type="title"/>
          </p:nvPr>
        </p:nvSpPr>
        <p:spPr/>
        <p:txBody>
          <a:bodyPr>
            <a:normAutofit fontScale="90000"/>
          </a:bodyPr>
          <a:lstStyle/>
          <a:p>
            <a:r>
              <a:rPr lang="en-US" sz="2400" dirty="0"/>
              <a:t>Creating classes to represent groups of objects in the kinship domain (Person, Sex, Man, Woman).This would allow us to describe the objects in terms of their type. We can put them all under the class </a:t>
            </a:r>
            <a:r>
              <a:rPr lang="en-US" sz="2400" dirty="0" err="1"/>
              <a:t>DomainEntity</a:t>
            </a:r>
            <a:r>
              <a:rPr lang="en-US" sz="2400" dirty="0"/>
              <a:t> to “enclose” the domain. Here is the description of the Person class. Note that restrictions (Subclass Of) on classes mean that we know something </a:t>
            </a:r>
            <a:br>
              <a:rPr lang="en-US" sz="2400" dirty="0"/>
            </a:br>
            <a:r>
              <a:rPr lang="en-US" sz="2400" dirty="0"/>
              <a:t>about members of that class; Equivalent To means </a:t>
            </a:r>
            <a:r>
              <a:rPr lang="en-US" sz="2400" dirty="0" err="1"/>
              <a:t>iff</a:t>
            </a:r>
            <a:r>
              <a:rPr lang="en-US" sz="2400" dirty="0"/>
              <a:t> statements (i.e. axioms).</a:t>
            </a:r>
          </a:p>
        </p:txBody>
      </p:sp>
      <p:pic>
        <p:nvPicPr>
          <p:cNvPr id="7" name="Content Placeholder 6">
            <a:extLst>
              <a:ext uri="{FF2B5EF4-FFF2-40B4-BE49-F238E27FC236}">
                <a16:creationId xmlns:a16="http://schemas.microsoft.com/office/drawing/2014/main" id="{50E7CEB8-34E6-4319-9BB3-2CEF572F732D}"/>
              </a:ext>
            </a:extLst>
          </p:cNvPr>
          <p:cNvPicPr>
            <a:picLocks noGrp="1" noChangeAspect="1"/>
          </p:cNvPicPr>
          <p:nvPr>
            <p:ph idx="1"/>
          </p:nvPr>
        </p:nvPicPr>
        <p:blipFill>
          <a:blip r:embed="rId2"/>
          <a:stretch>
            <a:fillRect/>
          </a:stretch>
        </p:blipFill>
        <p:spPr>
          <a:xfrm>
            <a:off x="2426972" y="2003754"/>
            <a:ext cx="7338055" cy="4351338"/>
          </a:xfrm>
          <a:prstGeom prst="rect">
            <a:avLst/>
          </a:prstGeom>
        </p:spPr>
      </p:pic>
    </p:spTree>
    <p:extLst>
      <p:ext uri="{BB962C8B-B14F-4D97-AF65-F5344CB8AC3E}">
        <p14:creationId xmlns:p14="http://schemas.microsoft.com/office/powerpoint/2010/main" val="412286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7DF1-379D-4692-83B0-A5342D5B4B83}"/>
              </a:ext>
            </a:extLst>
          </p:cNvPr>
          <p:cNvSpPr>
            <a:spLocks noGrp="1"/>
          </p:cNvSpPr>
          <p:nvPr>
            <p:ph type="title"/>
          </p:nvPr>
        </p:nvSpPr>
        <p:spPr/>
        <p:txBody>
          <a:bodyPr>
            <a:normAutofit/>
          </a:bodyPr>
          <a:lstStyle/>
          <a:p>
            <a:r>
              <a:rPr lang="en-US" sz="3200" dirty="0" err="1"/>
              <a:t>hasSex</a:t>
            </a:r>
            <a:r>
              <a:rPr lang="en-US" sz="3200" dirty="0"/>
              <a:t> property connects an object of type Person to an object of type Sex </a:t>
            </a:r>
          </a:p>
        </p:txBody>
      </p:sp>
      <p:pic>
        <p:nvPicPr>
          <p:cNvPr id="4" name="Content Placeholder 3">
            <a:extLst>
              <a:ext uri="{FF2B5EF4-FFF2-40B4-BE49-F238E27FC236}">
                <a16:creationId xmlns:a16="http://schemas.microsoft.com/office/drawing/2014/main" id="{0F99C21F-6CCD-401D-B75E-8767A706F4E2}"/>
              </a:ext>
            </a:extLst>
          </p:cNvPr>
          <p:cNvPicPr>
            <a:picLocks noGrp="1" noChangeAspect="1"/>
          </p:cNvPicPr>
          <p:nvPr>
            <p:ph idx="1"/>
          </p:nvPr>
        </p:nvPicPr>
        <p:blipFill>
          <a:blip r:embed="rId2"/>
          <a:stretch>
            <a:fillRect/>
          </a:stretch>
        </p:blipFill>
        <p:spPr>
          <a:xfrm>
            <a:off x="2426972" y="1825625"/>
            <a:ext cx="7338055" cy="4351338"/>
          </a:xfrm>
          <a:prstGeom prst="rect">
            <a:avLst/>
          </a:prstGeom>
        </p:spPr>
      </p:pic>
    </p:spTree>
    <p:extLst>
      <p:ext uri="{BB962C8B-B14F-4D97-AF65-F5344CB8AC3E}">
        <p14:creationId xmlns:p14="http://schemas.microsoft.com/office/powerpoint/2010/main" val="203600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FFFD-4092-4DEB-B773-3C37B89EAF2A}"/>
              </a:ext>
            </a:extLst>
          </p:cNvPr>
          <p:cNvSpPr>
            <a:spLocks noGrp="1"/>
          </p:cNvSpPr>
          <p:nvPr>
            <p:ph type="title"/>
          </p:nvPr>
        </p:nvSpPr>
        <p:spPr>
          <a:xfrm>
            <a:off x="838200" y="365125"/>
            <a:ext cx="10515600" cy="763031"/>
          </a:xfrm>
        </p:spPr>
        <p:txBody>
          <a:bodyPr>
            <a:normAutofit/>
          </a:bodyPr>
          <a:lstStyle/>
          <a:p>
            <a:r>
              <a:rPr lang="en-US" sz="3200" dirty="0"/>
              <a:t>Inferred hierarchies</a:t>
            </a:r>
          </a:p>
        </p:txBody>
      </p:sp>
      <p:pic>
        <p:nvPicPr>
          <p:cNvPr id="4" name="Content Placeholder 3">
            <a:extLst>
              <a:ext uri="{FF2B5EF4-FFF2-40B4-BE49-F238E27FC236}">
                <a16:creationId xmlns:a16="http://schemas.microsoft.com/office/drawing/2014/main" id="{19A4DFAD-0362-45F7-BB7C-A28D0B4C1BD8}"/>
              </a:ext>
            </a:extLst>
          </p:cNvPr>
          <p:cNvPicPr>
            <a:picLocks noGrp="1" noChangeAspect="1"/>
          </p:cNvPicPr>
          <p:nvPr>
            <p:ph idx="1"/>
          </p:nvPr>
        </p:nvPicPr>
        <p:blipFill>
          <a:blip r:embed="rId2"/>
          <a:stretch>
            <a:fillRect/>
          </a:stretch>
        </p:blipFill>
        <p:spPr>
          <a:xfrm>
            <a:off x="559179" y="1128156"/>
            <a:ext cx="8513321" cy="5048250"/>
          </a:xfrm>
          <a:prstGeom prst="rect">
            <a:avLst/>
          </a:prstGeom>
        </p:spPr>
      </p:pic>
      <p:pic>
        <p:nvPicPr>
          <p:cNvPr id="5" name="Picture 4">
            <a:extLst>
              <a:ext uri="{FF2B5EF4-FFF2-40B4-BE49-F238E27FC236}">
                <a16:creationId xmlns:a16="http://schemas.microsoft.com/office/drawing/2014/main" id="{E85B306D-7553-4FA1-AE5D-1755935D76AE}"/>
              </a:ext>
            </a:extLst>
          </p:cNvPr>
          <p:cNvPicPr>
            <a:picLocks noChangeAspect="1"/>
          </p:cNvPicPr>
          <p:nvPr/>
        </p:nvPicPr>
        <p:blipFill>
          <a:blip r:embed="rId3"/>
          <a:stretch>
            <a:fillRect/>
          </a:stretch>
        </p:blipFill>
        <p:spPr>
          <a:xfrm>
            <a:off x="3916679" y="2746890"/>
            <a:ext cx="9348793" cy="5543670"/>
          </a:xfrm>
          <a:prstGeom prst="rect">
            <a:avLst/>
          </a:prstGeom>
        </p:spPr>
      </p:pic>
    </p:spTree>
    <p:extLst>
      <p:ext uri="{BB962C8B-B14F-4D97-AF65-F5344CB8AC3E}">
        <p14:creationId xmlns:p14="http://schemas.microsoft.com/office/powerpoint/2010/main" val="85114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1826-E56C-406F-A75D-407B7C3DDD61}"/>
              </a:ext>
            </a:extLst>
          </p:cNvPr>
          <p:cNvSpPr>
            <a:spLocks noGrp="1"/>
          </p:cNvSpPr>
          <p:nvPr>
            <p:ph type="title"/>
          </p:nvPr>
        </p:nvSpPr>
        <p:spPr>
          <a:xfrm>
            <a:off x="838200" y="365126"/>
            <a:ext cx="10740242" cy="751156"/>
          </a:xfrm>
        </p:spPr>
        <p:txBody>
          <a:bodyPr>
            <a:normAutofit fontScale="90000"/>
          </a:bodyPr>
          <a:lstStyle/>
          <a:p>
            <a:r>
              <a:rPr lang="en-US" sz="2800" dirty="0"/>
              <a:t>Who is a Person, Man, Woman? How domains and ranges of </a:t>
            </a:r>
            <a:r>
              <a:rPr lang="en-US" sz="2800" dirty="0" err="1"/>
              <a:t>hasMother</a:t>
            </a:r>
            <a:r>
              <a:rPr lang="en-US" sz="2800" dirty="0"/>
              <a:t>/</a:t>
            </a:r>
            <a:r>
              <a:rPr lang="en-US" sz="2800" dirty="0" err="1"/>
              <a:t>hasFather</a:t>
            </a:r>
            <a:r>
              <a:rPr lang="en-US" sz="2800" dirty="0"/>
              <a:t> drive inferences? (31 Person; 10 Woman; 10 Man?)</a:t>
            </a:r>
          </a:p>
        </p:txBody>
      </p:sp>
      <p:pic>
        <p:nvPicPr>
          <p:cNvPr id="4" name="Content Placeholder 3">
            <a:extLst>
              <a:ext uri="{FF2B5EF4-FFF2-40B4-BE49-F238E27FC236}">
                <a16:creationId xmlns:a16="http://schemas.microsoft.com/office/drawing/2014/main" id="{BF723134-C9E4-4FFC-9FFF-9C054418DBD6}"/>
              </a:ext>
            </a:extLst>
          </p:cNvPr>
          <p:cNvPicPr>
            <a:picLocks noGrp="1" noChangeAspect="1"/>
          </p:cNvPicPr>
          <p:nvPr>
            <p:ph idx="1"/>
          </p:nvPr>
        </p:nvPicPr>
        <p:blipFill>
          <a:blip r:embed="rId2"/>
          <a:stretch>
            <a:fillRect/>
          </a:stretch>
        </p:blipFill>
        <p:spPr>
          <a:xfrm>
            <a:off x="-2197795" y="1401493"/>
            <a:ext cx="8293795" cy="4918075"/>
          </a:xfrm>
          <a:prstGeom prst="rect">
            <a:avLst/>
          </a:prstGeom>
        </p:spPr>
      </p:pic>
      <p:pic>
        <p:nvPicPr>
          <p:cNvPr id="5" name="Picture 4">
            <a:extLst>
              <a:ext uri="{FF2B5EF4-FFF2-40B4-BE49-F238E27FC236}">
                <a16:creationId xmlns:a16="http://schemas.microsoft.com/office/drawing/2014/main" id="{13E3A36F-73E4-4A98-9517-4BB1BBA7ACB7}"/>
              </a:ext>
            </a:extLst>
          </p:cNvPr>
          <p:cNvPicPr>
            <a:picLocks noChangeAspect="1"/>
          </p:cNvPicPr>
          <p:nvPr/>
        </p:nvPicPr>
        <p:blipFill>
          <a:blip r:embed="rId3"/>
          <a:stretch>
            <a:fillRect/>
          </a:stretch>
        </p:blipFill>
        <p:spPr>
          <a:xfrm>
            <a:off x="5303517" y="1116282"/>
            <a:ext cx="9120193" cy="4083460"/>
          </a:xfrm>
          <a:prstGeom prst="rect">
            <a:avLst/>
          </a:prstGeom>
        </p:spPr>
      </p:pic>
      <p:pic>
        <p:nvPicPr>
          <p:cNvPr id="6" name="Picture 5">
            <a:extLst>
              <a:ext uri="{FF2B5EF4-FFF2-40B4-BE49-F238E27FC236}">
                <a16:creationId xmlns:a16="http://schemas.microsoft.com/office/drawing/2014/main" id="{8B2FCE6B-AF24-437C-A1D3-8853F0A6E4B1}"/>
              </a:ext>
            </a:extLst>
          </p:cNvPr>
          <p:cNvPicPr>
            <a:picLocks noChangeAspect="1"/>
          </p:cNvPicPr>
          <p:nvPr/>
        </p:nvPicPr>
        <p:blipFill>
          <a:blip r:embed="rId4"/>
          <a:stretch>
            <a:fillRect/>
          </a:stretch>
        </p:blipFill>
        <p:spPr>
          <a:xfrm>
            <a:off x="5589639" y="3860531"/>
            <a:ext cx="8007673" cy="4748410"/>
          </a:xfrm>
          <a:prstGeom prst="rect">
            <a:avLst/>
          </a:prstGeom>
        </p:spPr>
      </p:pic>
    </p:spTree>
    <p:extLst>
      <p:ext uri="{BB962C8B-B14F-4D97-AF65-F5344CB8AC3E}">
        <p14:creationId xmlns:p14="http://schemas.microsoft.com/office/powerpoint/2010/main" val="325304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5AC8-DC64-4106-9157-F268C93FEFE3}"/>
              </a:ext>
            </a:extLst>
          </p:cNvPr>
          <p:cNvSpPr>
            <a:spLocks noGrp="1"/>
          </p:cNvSpPr>
          <p:nvPr>
            <p:ph type="title"/>
          </p:nvPr>
        </p:nvSpPr>
        <p:spPr>
          <a:xfrm>
            <a:off x="838200" y="365126"/>
            <a:ext cx="10515600" cy="751156"/>
          </a:xfrm>
        </p:spPr>
        <p:txBody>
          <a:bodyPr>
            <a:normAutofit/>
          </a:bodyPr>
          <a:lstStyle/>
          <a:p>
            <a:r>
              <a:rPr lang="en-US" sz="2800" dirty="0"/>
              <a:t>Who has a mother? Whose mother is M_G_R_1934?</a:t>
            </a:r>
          </a:p>
        </p:txBody>
      </p:sp>
      <p:pic>
        <p:nvPicPr>
          <p:cNvPr id="4" name="Content Placeholder 3">
            <a:extLst>
              <a:ext uri="{FF2B5EF4-FFF2-40B4-BE49-F238E27FC236}">
                <a16:creationId xmlns:a16="http://schemas.microsoft.com/office/drawing/2014/main" id="{51AFEDFD-5583-43F2-96A3-7E5148F48D2F}"/>
              </a:ext>
            </a:extLst>
          </p:cNvPr>
          <p:cNvPicPr>
            <a:picLocks noGrp="1" noChangeAspect="1"/>
          </p:cNvPicPr>
          <p:nvPr>
            <p:ph idx="1"/>
          </p:nvPr>
        </p:nvPicPr>
        <p:blipFill>
          <a:blip r:embed="rId2"/>
          <a:stretch>
            <a:fillRect/>
          </a:stretch>
        </p:blipFill>
        <p:spPr>
          <a:xfrm>
            <a:off x="-1844040" y="1116282"/>
            <a:ext cx="8293795" cy="4918075"/>
          </a:xfrm>
          <a:prstGeom prst="rect">
            <a:avLst/>
          </a:prstGeom>
        </p:spPr>
      </p:pic>
      <p:pic>
        <p:nvPicPr>
          <p:cNvPr id="5" name="Picture 4">
            <a:extLst>
              <a:ext uri="{FF2B5EF4-FFF2-40B4-BE49-F238E27FC236}">
                <a16:creationId xmlns:a16="http://schemas.microsoft.com/office/drawing/2014/main" id="{EE945AE0-B619-462B-8671-5E205C67F253}"/>
              </a:ext>
            </a:extLst>
          </p:cNvPr>
          <p:cNvPicPr>
            <a:picLocks noChangeAspect="1"/>
          </p:cNvPicPr>
          <p:nvPr/>
        </p:nvPicPr>
        <p:blipFill>
          <a:blip r:embed="rId3"/>
          <a:stretch>
            <a:fillRect/>
          </a:stretch>
        </p:blipFill>
        <p:spPr>
          <a:xfrm>
            <a:off x="3148006" y="2492782"/>
            <a:ext cx="9623113" cy="5706337"/>
          </a:xfrm>
          <a:prstGeom prst="rect">
            <a:avLst/>
          </a:prstGeom>
        </p:spPr>
      </p:pic>
    </p:spTree>
    <p:extLst>
      <p:ext uri="{BB962C8B-B14F-4D97-AF65-F5344CB8AC3E}">
        <p14:creationId xmlns:p14="http://schemas.microsoft.com/office/powerpoint/2010/main" val="76131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2F80-6AB0-4266-94E8-08FB0A52C457}"/>
              </a:ext>
            </a:extLst>
          </p:cNvPr>
          <p:cNvSpPr>
            <a:spLocks noGrp="1"/>
          </p:cNvSpPr>
          <p:nvPr>
            <p:ph type="title"/>
          </p:nvPr>
        </p:nvSpPr>
        <p:spPr>
          <a:xfrm>
            <a:off x="838200" y="365125"/>
            <a:ext cx="10515600" cy="584901"/>
          </a:xfrm>
        </p:spPr>
        <p:txBody>
          <a:bodyPr>
            <a:noAutofit/>
          </a:bodyPr>
          <a:lstStyle/>
          <a:p>
            <a:r>
              <a:rPr lang="en-US" sz="3600" dirty="0"/>
              <a:t>Describing properties</a:t>
            </a:r>
          </a:p>
        </p:txBody>
      </p:sp>
      <p:pic>
        <p:nvPicPr>
          <p:cNvPr id="8" name="Content Placeholder 7">
            <a:extLst>
              <a:ext uri="{FF2B5EF4-FFF2-40B4-BE49-F238E27FC236}">
                <a16:creationId xmlns:a16="http://schemas.microsoft.com/office/drawing/2014/main" id="{1046A4F1-0B35-40B6-A9E2-D5151AEBCE90}"/>
              </a:ext>
            </a:extLst>
          </p:cNvPr>
          <p:cNvPicPr>
            <a:picLocks noGrp="1" noChangeAspect="1"/>
          </p:cNvPicPr>
          <p:nvPr>
            <p:ph idx="1"/>
          </p:nvPr>
        </p:nvPicPr>
        <p:blipFill>
          <a:blip r:embed="rId2"/>
          <a:stretch>
            <a:fillRect/>
          </a:stretch>
        </p:blipFill>
        <p:spPr>
          <a:xfrm>
            <a:off x="534638" y="1094105"/>
            <a:ext cx="7343204" cy="4351338"/>
          </a:xfrm>
          <a:prstGeom prst="rect">
            <a:avLst/>
          </a:prstGeom>
        </p:spPr>
      </p:pic>
      <p:pic>
        <p:nvPicPr>
          <p:cNvPr id="9" name="Picture 8">
            <a:extLst>
              <a:ext uri="{FF2B5EF4-FFF2-40B4-BE49-F238E27FC236}">
                <a16:creationId xmlns:a16="http://schemas.microsoft.com/office/drawing/2014/main" id="{B364046B-1A96-455C-BC64-9F81AF2B110E}"/>
              </a:ext>
            </a:extLst>
          </p:cNvPr>
          <p:cNvPicPr>
            <a:picLocks noChangeAspect="1"/>
          </p:cNvPicPr>
          <p:nvPr/>
        </p:nvPicPr>
        <p:blipFill>
          <a:blip r:embed="rId3"/>
          <a:stretch>
            <a:fillRect/>
          </a:stretch>
        </p:blipFill>
        <p:spPr>
          <a:xfrm>
            <a:off x="5273039" y="1878549"/>
            <a:ext cx="8788971" cy="5208051"/>
          </a:xfrm>
          <a:prstGeom prst="rect">
            <a:avLst/>
          </a:prstGeom>
        </p:spPr>
      </p:pic>
    </p:spTree>
    <p:extLst>
      <p:ext uri="{BB962C8B-B14F-4D97-AF65-F5344CB8AC3E}">
        <p14:creationId xmlns:p14="http://schemas.microsoft.com/office/powerpoint/2010/main" val="6701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258F-43D2-493B-928C-439B5C62FCE8}"/>
              </a:ext>
            </a:extLst>
          </p:cNvPr>
          <p:cNvSpPr>
            <a:spLocks noGrp="1"/>
          </p:cNvSpPr>
          <p:nvPr>
            <p:ph type="title"/>
          </p:nvPr>
        </p:nvSpPr>
        <p:spPr>
          <a:xfrm>
            <a:off x="838200" y="365125"/>
            <a:ext cx="10515600" cy="1067435"/>
          </a:xfrm>
        </p:spPr>
        <p:txBody>
          <a:bodyPr>
            <a:normAutofit fontScale="90000"/>
          </a:bodyPr>
          <a:lstStyle/>
          <a:p>
            <a:r>
              <a:rPr lang="en-US" sz="3200" dirty="0"/>
              <a:t>Inconsistencies: a stated or derived fact cannot be added to the </a:t>
            </a:r>
            <a:r>
              <a:rPr lang="en-US" sz="3200" dirty="0" err="1"/>
              <a:t>Abox</a:t>
            </a:r>
            <a:r>
              <a:rPr lang="en-US" sz="3200" dirty="0"/>
              <a:t>, because it contradicts other facts that are already there. Example: declare R_D_B_1965 </a:t>
            </a:r>
            <a:r>
              <a:rPr lang="en-US" sz="3200" dirty="0" err="1"/>
              <a:t>hasMother</a:t>
            </a:r>
            <a:r>
              <a:rPr lang="en-US" sz="3200" dirty="0"/>
              <a:t> David_Bright_1934</a:t>
            </a:r>
          </a:p>
        </p:txBody>
      </p:sp>
      <p:pic>
        <p:nvPicPr>
          <p:cNvPr id="4" name="Content Placeholder 3">
            <a:extLst>
              <a:ext uri="{FF2B5EF4-FFF2-40B4-BE49-F238E27FC236}">
                <a16:creationId xmlns:a16="http://schemas.microsoft.com/office/drawing/2014/main" id="{C3584F66-FD88-44B4-B734-AFAED0A40896}"/>
              </a:ext>
            </a:extLst>
          </p:cNvPr>
          <p:cNvPicPr>
            <a:picLocks noGrp="1" noChangeAspect="1"/>
          </p:cNvPicPr>
          <p:nvPr>
            <p:ph idx="1"/>
          </p:nvPr>
        </p:nvPicPr>
        <p:blipFill>
          <a:blip r:embed="rId2"/>
          <a:stretch>
            <a:fillRect/>
          </a:stretch>
        </p:blipFill>
        <p:spPr>
          <a:xfrm>
            <a:off x="423203" y="1586409"/>
            <a:ext cx="10515600" cy="862893"/>
          </a:xfrm>
          <a:prstGeom prst="rect">
            <a:avLst/>
          </a:prstGeom>
        </p:spPr>
      </p:pic>
      <p:pic>
        <p:nvPicPr>
          <p:cNvPr id="5" name="Picture 4">
            <a:extLst>
              <a:ext uri="{FF2B5EF4-FFF2-40B4-BE49-F238E27FC236}">
                <a16:creationId xmlns:a16="http://schemas.microsoft.com/office/drawing/2014/main" id="{58819DFD-CDB0-4102-8601-312B6C7B7667}"/>
              </a:ext>
            </a:extLst>
          </p:cNvPr>
          <p:cNvPicPr>
            <a:picLocks noChangeAspect="1"/>
          </p:cNvPicPr>
          <p:nvPr/>
        </p:nvPicPr>
        <p:blipFill>
          <a:blip r:embed="rId3"/>
          <a:stretch>
            <a:fillRect/>
          </a:stretch>
        </p:blipFill>
        <p:spPr>
          <a:xfrm>
            <a:off x="1668194" y="2148485"/>
            <a:ext cx="10100603" cy="4840143"/>
          </a:xfrm>
          <a:prstGeom prst="rect">
            <a:avLst/>
          </a:prstGeom>
        </p:spPr>
      </p:pic>
    </p:spTree>
    <p:extLst>
      <p:ext uri="{BB962C8B-B14F-4D97-AF65-F5344CB8AC3E}">
        <p14:creationId xmlns:p14="http://schemas.microsoft.com/office/powerpoint/2010/main" val="279860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DDDD-9780-4068-8720-78CBA053423A}"/>
              </a:ext>
            </a:extLst>
          </p:cNvPr>
          <p:cNvSpPr>
            <a:spLocks noGrp="1"/>
          </p:cNvSpPr>
          <p:nvPr>
            <p:ph type="title"/>
          </p:nvPr>
        </p:nvSpPr>
        <p:spPr>
          <a:xfrm>
            <a:off x="838200" y="365125"/>
            <a:ext cx="10515600" cy="893659"/>
          </a:xfrm>
        </p:spPr>
        <p:txBody>
          <a:bodyPr>
            <a:normAutofit fontScale="90000"/>
          </a:bodyPr>
          <a:lstStyle/>
          <a:p>
            <a:r>
              <a:rPr lang="en-US" sz="2800" dirty="0"/>
              <a:t>Adding classes for Ancestors/Descendants (before/after reasoner). Note that the reasoner inferred that Person and</a:t>
            </a:r>
            <a:r>
              <a:rPr lang="en-US" sz="2800" dirty="0">
                <a:sym typeface="Wingdings" panose="05000000000000000000" pitchFamily="2" charset="2"/>
              </a:rPr>
              <a:t> Descendant classes are equivalent (have the same members) – same for subclasses.</a:t>
            </a:r>
            <a:endParaRPr lang="en-US" sz="2800" dirty="0"/>
          </a:p>
        </p:txBody>
      </p:sp>
      <p:pic>
        <p:nvPicPr>
          <p:cNvPr id="4" name="Content Placeholder 3">
            <a:extLst>
              <a:ext uri="{FF2B5EF4-FFF2-40B4-BE49-F238E27FC236}">
                <a16:creationId xmlns:a16="http://schemas.microsoft.com/office/drawing/2014/main" id="{A836ACFD-B63D-4835-8A26-7E47B734D658}"/>
              </a:ext>
            </a:extLst>
          </p:cNvPr>
          <p:cNvPicPr>
            <a:picLocks noGrp="1" noChangeAspect="1"/>
          </p:cNvPicPr>
          <p:nvPr>
            <p:ph idx="1"/>
          </p:nvPr>
        </p:nvPicPr>
        <p:blipFill>
          <a:blip r:embed="rId2"/>
          <a:stretch>
            <a:fillRect/>
          </a:stretch>
        </p:blipFill>
        <p:spPr>
          <a:xfrm>
            <a:off x="665348" y="1472643"/>
            <a:ext cx="7418243" cy="4351337"/>
          </a:xfrm>
          <a:prstGeom prst="rect">
            <a:avLst/>
          </a:prstGeom>
        </p:spPr>
      </p:pic>
      <p:pic>
        <p:nvPicPr>
          <p:cNvPr id="5" name="Picture 4">
            <a:extLst>
              <a:ext uri="{FF2B5EF4-FFF2-40B4-BE49-F238E27FC236}">
                <a16:creationId xmlns:a16="http://schemas.microsoft.com/office/drawing/2014/main" id="{3A69B7F7-81DD-4E97-85CD-8CEDACB97933}"/>
              </a:ext>
            </a:extLst>
          </p:cNvPr>
          <p:cNvPicPr>
            <a:picLocks noChangeAspect="1"/>
          </p:cNvPicPr>
          <p:nvPr/>
        </p:nvPicPr>
        <p:blipFill>
          <a:blip r:embed="rId3"/>
          <a:stretch>
            <a:fillRect/>
          </a:stretch>
        </p:blipFill>
        <p:spPr>
          <a:xfrm>
            <a:off x="4892040" y="2506662"/>
            <a:ext cx="8268985" cy="4850359"/>
          </a:xfrm>
          <a:prstGeom prst="rect">
            <a:avLst/>
          </a:prstGeom>
        </p:spPr>
      </p:pic>
    </p:spTree>
    <p:extLst>
      <p:ext uri="{BB962C8B-B14F-4D97-AF65-F5344CB8AC3E}">
        <p14:creationId xmlns:p14="http://schemas.microsoft.com/office/powerpoint/2010/main" val="91983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9ABC-34A6-4FF5-BA05-C99171CFCF3E}"/>
              </a:ext>
            </a:extLst>
          </p:cNvPr>
          <p:cNvSpPr>
            <a:spLocks noGrp="1"/>
          </p:cNvSpPr>
          <p:nvPr>
            <p:ph type="title"/>
          </p:nvPr>
        </p:nvSpPr>
        <p:spPr>
          <a:xfrm>
            <a:off x="838200" y="365126"/>
            <a:ext cx="10515600" cy="679904"/>
          </a:xfrm>
        </p:spPr>
        <p:txBody>
          <a:bodyPr>
            <a:normAutofit fontScale="90000"/>
          </a:bodyPr>
          <a:lstStyle/>
          <a:p>
            <a:r>
              <a:rPr lang="en-US" sz="2800" dirty="0"/>
              <a:t>Defining domain and range of the properties makes a difference (compare with the next slide)</a:t>
            </a:r>
          </a:p>
        </p:txBody>
      </p:sp>
      <p:pic>
        <p:nvPicPr>
          <p:cNvPr id="4" name="Content Placeholder 3">
            <a:extLst>
              <a:ext uri="{FF2B5EF4-FFF2-40B4-BE49-F238E27FC236}">
                <a16:creationId xmlns:a16="http://schemas.microsoft.com/office/drawing/2014/main" id="{755A73E4-9762-4BFF-B87C-5DD745A78D6E}"/>
              </a:ext>
            </a:extLst>
          </p:cNvPr>
          <p:cNvPicPr>
            <a:picLocks noGrp="1" noChangeAspect="1"/>
          </p:cNvPicPr>
          <p:nvPr>
            <p:ph idx="1"/>
          </p:nvPr>
        </p:nvPicPr>
        <p:blipFill>
          <a:blip r:embed="rId2"/>
          <a:stretch>
            <a:fillRect/>
          </a:stretch>
        </p:blipFill>
        <p:spPr>
          <a:xfrm>
            <a:off x="544742" y="1045030"/>
            <a:ext cx="8877475" cy="5132388"/>
          </a:xfrm>
          <a:prstGeom prst="rect">
            <a:avLst/>
          </a:prstGeom>
        </p:spPr>
      </p:pic>
      <p:pic>
        <p:nvPicPr>
          <p:cNvPr id="5" name="Picture 4">
            <a:extLst>
              <a:ext uri="{FF2B5EF4-FFF2-40B4-BE49-F238E27FC236}">
                <a16:creationId xmlns:a16="http://schemas.microsoft.com/office/drawing/2014/main" id="{CEF3619A-C90F-4320-A058-B9EBC1B6FA65}"/>
              </a:ext>
            </a:extLst>
          </p:cNvPr>
          <p:cNvPicPr>
            <a:picLocks noChangeAspect="1"/>
          </p:cNvPicPr>
          <p:nvPr/>
        </p:nvPicPr>
        <p:blipFill>
          <a:blip r:embed="rId3"/>
          <a:stretch>
            <a:fillRect/>
          </a:stretch>
        </p:blipFill>
        <p:spPr>
          <a:xfrm>
            <a:off x="6572633" y="2090694"/>
            <a:ext cx="9858858" cy="5699760"/>
          </a:xfrm>
          <a:prstGeom prst="rect">
            <a:avLst/>
          </a:prstGeom>
        </p:spPr>
      </p:pic>
    </p:spTree>
    <p:extLst>
      <p:ext uri="{BB962C8B-B14F-4D97-AF65-F5344CB8AC3E}">
        <p14:creationId xmlns:p14="http://schemas.microsoft.com/office/powerpoint/2010/main" val="339637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E430-9D03-4520-B323-E5EB31D27C6B}"/>
              </a:ext>
            </a:extLst>
          </p:cNvPr>
          <p:cNvSpPr>
            <a:spLocks noGrp="1"/>
          </p:cNvSpPr>
          <p:nvPr>
            <p:ph type="title"/>
          </p:nvPr>
        </p:nvSpPr>
        <p:spPr>
          <a:xfrm>
            <a:off x="838200" y="365125"/>
            <a:ext cx="10515600" cy="808355"/>
          </a:xfrm>
        </p:spPr>
        <p:txBody>
          <a:bodyPr>
            <a:normAutofit fontScale="90000"/>
          </a:bodyPr>
          <a:lstStyle/>
          <a:p>
            <a:r>
              <a:rPr lang="en-US" sz="2800" dirty="0"/>
              <a:t>Defining domain and range of the properties makes a difference. Answers to query about descendants will be different.</a:t>
            </a:r>
          </a:p>
        </p:txBody>
      </p:sp>
      <p:pic>
        <p:nvPicPr>
          <p:cNvPr id="4" name="Content Placeholder 3">
            <a:extLst>
              <a:ext uri="{FF2B5EF4-FFF2-40B4-BE49-F238E27FC236}">
                <a16:creationId xmlns:a16="http://schemas.microsoft.com/office/drawing/2014/main" id="{339ACDF6-CD6B-4C99-A930-CB29730354F1}"/>
              </a:ext>
            </a:extLst>
          </p:cNvPr>
          <p:cNvPicPr>
            <a:picLocks noGrp="1" noChangeAspect="1"/>
          </p:cNvPicPr>
          <p:nvPr>
            <p:ph idx="1"/>
          </p:nvPr>
        </p:nvPicPr>
        <p:blipFill>
          <a:blip r:embed="rId2"/>
          <a:stretch>
            <a:fillRect/>
          </a:stretch>
        </p:blipFill>
        <p:spPr>
          <a:xfrm>
            <a:off x="623908" y="1173480"/>
            <a:ext cx="7804743" cy="5003800"/>
          </a:xfrm>
          <a:prstGeom prst="rect">
            <a:avLst/>
          </a:prstGeom>
        </p:spPr>
      </p:pic>
      <p:pic>
        <p:nvPicPr>
          <p:cNvPr id="5" name="Picture 4">
            <a:extLst>
              <a:ext uri="{FF2B5EF4-FFF2-40B4-BE49-F238E27FC236}">
                <a16:creationId xmlns:a16="http://schemas.microsoft.com/office/drawing/2014/main" id="{01DA2751-F54B-41DE-9BCA-2151AD309680}"/>
              </a:ext>
            </a:extLst>
          </p:cNvPr>
          <p:cNvPicPr>
            <a:picLocks noChangeAspect="1"/>
          </p:cNvPicPr>
          <p:nvPr/>
        </p:nvPicPr>
        <p:blipFill>
          <a:blip r:embed="rId3"/>
          <a:stretch>
            <a:fillRect/>
          </a:stretch>
        </p:blipFill>
        <p:spPr>
          <a:xfrm>
            <a:off x="6371131" y="1844040"/>
            <a:ext cx="10696857" cy="6858000"/>
          </a:xfrm>
          <a:prstGeom prst="rect">
            <a:avLst/>
          </a:prstGeom>
        </p:spPr>
      </p:pic>
    </p:spTree>
    <p:extLst>
      <p:ext uri="{BB962C8B-B14F-4D97-AF65-F5344CB8AC3E}">
        <p14:creationId xmlns:p14="http://schemas.microsoft.com/office/powerpoint/2010/main" val="346836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124F-C662-48ED-9597-C84227F5A9DC}"/>
              </a:ext>
            </a:extLst>
          </p:cNvPr>
          <p:cNvSpPr>
            <a:spLocks noGrp="1"/>
          </p:cNvSpPr>
          <p:nvPr>
            <p:ph type="title"/>
          </p:nvPr>
        </p:nvSpPr>
        <p:spPr/>
        <p:txBody>
          <a:bodyPr>
            <a:normAutofit/>
          </a:bodyPr>
          <a:lstStyle/>
          <a:p>
            <a:r>
              <a:rPr lang="en-US" sz="3600" dirty="0"/>
              <a:t>Introducing sisterhood/brotherhood: the rules approach</a:t>
            </a:r>
          </a:p>
        </p:txBody>
      </p:sp>
      <p:pic>
        <p:nvPicPr>
          <p:cNvPr id="4" name="Content Placeholder 3">
            <a:extLst>
              <a:ext uri="{FF2B5EF4-FFF2-40B4-BE49-F238E27FC236}">
                <a16:creationId xmlns:a16="http://schemas.microsoft.com/office/drawing/2014/main" id="{5EA139CE-CFB9-4C90-9AE1-150292BCE4AF}"/>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28629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BE47-1305-47C3-A5E0-FB308C97CCF9}"/>
              </a:ext>
            </a:extLst>
          </p:cNvPr>
          <p:cNvSpPr>
            <a:spLocks noGrp="1"/>
          </p:cNvSpPr>
          <p:nvPr>
            <p:ph type="title"/>
          </p:nvPr>
        </p:nvSpPr>
        <p:spPr>
          <a:xfrm>
            <a:off x="838200" y="365125"/>
            <a:ext cx="10515600" cy="880455"/>
          </a:xfrm>
        </p:spPr>
        <p:txBody>
          <a:bodyPr>
            <a:normAutofit fontScale="90000"/>
          </a:bodyPr>
          <a:lstStyle/>
          <a:p>
            <a:r>
              <a:rPr lang="en-US" sz="2800" dirty="0"/>
              <a:t>The missing part: sex not implied for all individuals. J_B_1964 has siblings, but no brother? The reason – Woman/Man can be inferred for some individuals only. Defining the sex property for individuals seems the easiest way to proceed.</a:t>
            </a:r>
          </a:p>
        </p:txBody>
      </p:sp>
      <p:pic>
        <p:nvPicPr>
          <p:cNvPr id="4" name="Content Placeholder 3">
            <a:extLst>
              <a:ext uri="{FF2B5EF4-FFF2-40B4-BE49-F238E27FC236}">
                <a16:creationId xmlns:a16="http://schemas.microsoft.com/office/drawing/2014/main" id="{23C13285-0DE7-4E21-BFA0-47245C396701}"/>
              </a:ext>
            </a:extLst>
          </p:cNvPr>
          <p:cNvPicPr>
            <a:picLocks noGrp="1" noChangeAspect="1"/>
          </p:cNvPicPr>
          <p:nvPr>
            <p:ph idx="1"/>
          </p:nvPr>
        </p:nvPicPr>
        <p:blipFill>
          <a:blip r:embed="rId2"/>
          <a:stretch>
            <a:fillRect/>
          </a:stretch>
        </p:blipFill>
        <p:spPr>
          <a:xfrm>
            <a:off x="-1679257" y="1988459"/>
            <a:ext cx="7622857" cy="4504416"/>
          </a:xfrm>
          <a:prstGeom prst="rect">
            <a:avLst/>
          </a:prstGeom>
        </p:spPr>
      </p:pic>
      <p:pic>
        <p:nvPicPr>
          <p:cNvPr id="5" name="Picture 4">
            <a:extLst>
              <a:ext uri="{FF2B5EF4-FFF2-40B4-BE49-F238E27FC236}">
                <a16:creationId xmlns:a16="http://schemas.microsoft.com/office/drawing/2014/main" id="{887380D6-92F7-47D5-BFC9-BB48346D55A3}"/>
              </a:ext>
            </a:extLst>
          </p:cNvPr>
          <p:cNvPicPr>
            <a:picLocks noChangeAspect="1"/>
          </p:cNvPicPr>
          <p:nvPr/>
        </p:nvPicPr>
        <p:blipFill>
          <a:blip r:embed="rId3"/>
          <a:stretch>
            <a:fillRect/>
          </a:stretch>
        </p:blipFill>
        <p:spPr>
          <a:xfrm>
            <a:off x="2621279" y="1621010"/>
            <a:ext cx="10115843" cy="4496435"/>
          </a:xfrm>
          <a:prstGeom prst="rect">
            <a:avLst/>
          </a:prstGeom>
        </p:spPr>
      </p:pic>
      <p:pic>
        <p:nvPicPr>
          <p:cNvPr id="6" name="Picture 5">
            <a:extLst>
              <a:ext uri="{FF2B5EF4-FFF2-40B4-BE49-F238E27FC236}">
                <a16:creationId xmlns:a16="http://schemas.microsoft.com/office/drawing/2014/main" id="{941F970A-7063-44FE-AB2C-D7081F207E13}"/>
              </a:ext>
            </a:extLst>
          </p:cNvPr>
          <p:cNvPicPr>
            <a:picLocks noChangeAspect="1"/>
          </p:cNvPicPr>
          <p:nvPr/>
        </p:nvPicPr>
        <p:blipFill>
          <a:blip r:embed="rId4"/>
          <a:stretch>
            <a:fillRect/>
          </a:stretch>
        </p:blipFill>
        <p:spPr>
          <a:xfrm>
            <a:off x="3246119" y="3869228"/>
            <a:ext cx="10115844" cy="5977544"/>
          </a:xfrm>
          <a:prstGeom prst="rect">
            <a:avLst/>
          </a:prstGeom>
        </p:spPr>
      </p:pic>
    </p:spTree>
    <p:extLst>
      <p:ext uri="{BB962C8B-B14F-4D97-AF65-F5344CB8AC3E}">
        <p14:creationId xmlns:p14="http://schemas.microsoft.com/office/powerpoint/2010/main" val="44937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922F-8032-41CA-84EE-655F39D6B9BD}"/>
              </a:ext>
            </a:extLst>
          </p:cNvPr>
          <p:cNvSpPr>
            <a:spLocks noGrp="1"/>
          </p:cNvSpPr>
          <p:nvPr>
            <p:ph type="title"/>
          </p:nvPr>
        </p:nvSpPr>
        <p:spPr>
          <a:xfrm>
            <a:off x="838200" y="365125"/>
            <a:ext cx="10515600" cy="822407"/>
          </a:xfrm>
        </p:spPr>
        <p:txBody>
          <a:bodyPr>
            <a:noAutofit/>
          </a:bodyPr>
          <a:lstStyle/>
          <a:p>
            <a:r>
              <a:rPr lang="en-US" sz="2800" dirty="0"/>
              <a:t>Man/Woman identified so far without sex property explicitly defined for all individuals (Person shown for comparison)</a:t>
            </a:r>
          </a:p>
        </p:txBody>
      </p:sp>
      <p:pic>
        <p:nvPicPr>
          <p:cNvPr id="4" name="Content Placeholder 3">
            <a:extLst>
              <a:ext uri="{FF2B5EF4-FFF2-40B4-BE49-F238E27FC236}">
                <a16:creationId xmlns:a16="http://schemas.microsoft.com/office/drawing/2014/main" id="{607B0215-84E5-4905-BCB4-45A39EA878C2}"/>
              </a:ext>
            </a:extLst>
          </p:cNvPr>
          <p:cNvPicPr>
            <a:picLocks noGrp="1" noChangeAspect="1"/>
          </p:cNvPicPr>
          <p:nvPr>
            <p:ph idx="1"/>
          </p:nvPr>
        </p:nvPicPr>
        <p:blipFill>
          <a:blip r:embed="rId2"/>
          <a:stretch>
            <a:fillRect/>
          </a:stretch>
        </p:blipFill>
        <p:spPr>
          <a:xfrm>
            <a:off x="-2236738" y="1187532"/>
            <a:ext cx="8443791" cy="4989513"/>
          </a:xfrm>
          <a:prstGeom prst="rect">
            <a:avLst/>
          </a:prstGeom>
        </p:spPr>
      </p:pic>
      <p:pic>
        <p:nvPicPr>
          <p:cNvPr id="5" name="Picture 4">
            <a:extLst>
              <a:ext uri="{FF2B5EF4-FFF2-40B4-BE49-F238E27FC236}">
                <a16:creationId xmlns:a16="http://schemas.microsoft.com/office/drawing/2014/main" id="{FE8892B6-5E6A-4929-89E5-7B0567E37CDC}"/>
              </a:ext>
            </a:extLst>
          </p:cNvPr>
          <p:cNvPicPr>
            <a:picLocks noChangeAspect="1"/>
          </p:cNvPicPr>
          <p:nvPr/>
        </p:nvPicPr>
        <p:blipFill>
          <a:blip r:embed="rId3"/>
          <a:stretch>
            <a:fillRect/>
          </a:stretch>
        </p:blipFill>
        <p:spPr>
          <a:xfrm>
            <a:off x="2120118" y="1332903"/>
            <a:ext cx="7951763" cy="4698769"/>
          </a:xfrm>
          <a:prstGeom prst="rect">
            <a:avLst/>
          </a:prstGeom>
        </p:spPr>
      </p:pic>
      <p:pic>
        <p:nvPicPr>
          <p:cNvPr id="6" name="Picture 5">
            <a:extLst>
              <a:ext uri="{FF2B5EF4-FFF2-40B4-BE49-F238E27FC236}">
                <a16:creationId xmlns:a16="http://schemas.microsoft.com/office/drawing/2014/main" id="{2E3D36DD-F8C3-400F-B41E-636F25157109}"/>
              </a:ext>
            </a:extLst>
          </p:cNvPr>
          <p:cNvPicPr>
            <a:picLocks noChangeAspect="1"/>
          </p:cNvPicPr>
          <p:nvPr/>
        </p:nvPicPr>
        <p:blipFill>
          <a:blip r:embed="rId4"/>
          <a:stretch>
            <a:fillRect/>
          </a:stretch>
        </p:blipFill>
        <p:spPr>
          <a:xfrm>
            <a:off x="6577818" y="1616961"/>
            <a:ext cx="9551963" cy="5644342"/>
          </a:xfrm>
          <a:prstGeom prst="rect">
            <a:avLst/>
          </a:prstGeom>
        </p:spPr>
      </p:pic>
    </p:spTree>
    <p:extLst>
      <p:ext uri="{BB962C8B-B14F-4D97-AF65-F5344CB8AC3E}">
        <p14:creationId xmlns:p14="http://schemas.microsoft.com/office/powerpoint/2010/main" val="61096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48CC-1879-437F-81FB-9A95B20CAF68}"/>
              </a:ext>
            </a:extLst>
          </p:cNvPr>
          <p:cNvSpPr>
            <a:spLocks noGrp="1"/>
          </p:cNvSpPr>
          <p:nvPr>
            <p:ph type="title"/>
          </p:nvPr>
        </p:nvSpPr>
        <p:spPr>
          <a:xfrm>
            <a:off x="1371600" y="406399"/>
            <a:ext cx="10515600" cy="549275"/>
          </a:xfrm>
        </p:spPr>
        <p:txBody>
          <a:bodyPr>
            <a:noAutofit/>
          </a:bodyPr>
          <a:lstStyle/>
          <a:p>
            <a:r>
              <a:rPr lang="en-US" sz="3600" dirty="0"/>
              <a:t>What is known for individuals so far?</a:t>
            </a:r>
          </a:p>
        </p:txBody>
      </p:sp>
      <p:pic>
        <p:nvPicPr>
          <p:cNvPr id="4" name="Content Placeholder 3">
            <a:extLst>
              <a:ext uri="{FF2B5EF4-FFF2-40B4-BE49-F238E27FC236}">
                <a16:creationId xmlns:a16="http://schemas.microsoft.com/office/drawing/2014/main" id="{E265B940-7454-4CC3-9B3A-2106317B34EE}"/>
              </a:ext>
            </a:extLst>
          </p:cNvPr>
          <p:cNvPicPr>
            <a:picLocks noGrp="1" noChangeAspect="1"/>
          </p:cNvPicPr>
          <p:nvPr>
            <p:ph idx="1"/>
          </p:nvPr>
        </p:nvPicPr>
        <p:blipFill>
          <a:blip r:embed="rId2"/>
          <a:stretch>
            <a:fillRect/>
          </a:stretch>
        </p:blipFill>
        <p:spPr>
          <a:xfrm>
            <a:off x="1493520" y="1281646"/>
            <a:ext cx="8284381" cy="4895317"/>
          </a:xfrm>
          <a:prstGeom prst="rect">
            <a:avLst/>
          </a:prstGeom>
        </p:spPr>
      </p:pic>
    </p:spTree>
    <p:extLst>
      <p:ext uri="{BB962C8B-B14F-4D97-AF65-F5344CB8AC3E}">
        <p14:creationId xmlns:p14="http://schemas.microsoft.com/office/powerpoint/2010/main" val="2020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5B47-4704-4750-A0AB-A5A26A71398E}"/>
              </a:ext>
            </a:extLst>
          </p:cNvPr>
          <p:cNvSpPr>
            <a:spLocks noGrp="1"/>
          </p:cNvSpPr>
          <p:nvPr>
            <p:ph type="title"/>
          </p:nvPr>
        </p:nvSpPr>
        <p:spPr/>
        <p:txBody>
          <a:bodyPr>
            <a:normAutofit/>
          </a:bodyPr>
          <a:lstStyle/>
          <a:p>
            <a:r>
              <a:rPr lang="en-US" sz="2800" dirty="0"/>
              <a:t>Brotherhood/Sisterhood complete with sex defined for all individuals</a:t>
            </a:r>
          </a:p>
        </p:txBody>
      </p:sp>
      <p:sp>
        <p:nvSpPr>
          <p:cNvPr id="3" name="Content Placeholder 2">
            <a:extLst>
              <a:ext uri="{FF2B5EF4-FFF2-40B4-BE49-F238E27FC236}">
                <a16:creationId xmlns:a16="http://schemas.microsoft.com/office/drawing/2014/main" id="{C077E91B-CF16-4CC6-84DA-4A82CD42DD0C}"/>
              </a:ext>
            </a:extLst>
          </p:cNvPr>
          <p:cNvSpPr>
            <a:spLocks noGrp="1"/>
          </p:cNvSpPr>
          <p:nvPr>
            <p:ph idx="1"/>
          </p:nvPr>
        </p:nvSpPr>
        <p:spPr>
          <a:xfrm>
            <a:off x="838200" y="1472540"/>
            <a:ext cx="10515600" cy="4704423"/>
          </a:xfrm>
        </p:spPr>
        <p:txBody>
          <a:bodyPr/>
          <a:lstStyle/>
          <a:p>
            <a:pPr marL="0" indent="0">
              <a:buNone/>
            </a:pPr>
            <a:endParaRPr lang="en-US" dirty="0"/>
          </a:p>
        </p:txBody>
      </p:sp>
      <p:pic>
        <p:nvPicPr>
          <p:cNvPr id="4" name="Picture 3">
            <a:extLst>
              <a:ext uri="{FF2B5EF4-FFF2-40B4-BE49-F238E27FC236}">
                <a16:creationId xmlns:a16="http://schemas.microsoft.com/office/drawing/2014/main" id="{151D0640-3D30-4682-8E67-228DD8711E07}"/>
              </a:ext>
            </a:extLst>
          </p:cNvPr>
          <p:cNvPicPr>
            <a:picLocks noChangeAspect="1"/>
          </p:cNvPicPr>
          <p:nvPr/>
        </p:nvPicPr>
        <p:blipFill>
          <a:blip r:embed="rId2"/>
          <a:stretch>
            <a:fillRect/>
          </a:stretch>
        </p:blipFill>
        <p:spPr>
          <a:xfrm>
            <a:off x="0" y="1472540"/>
            <a:ext cx="10207283" cy="6031576"/>
          </a:xfrm>
          <a:prstGeom prst="rect">
            <a:avLst/>
          </a:prstGeom>
        </p:spPr>
      </p:pic>
      <p:pic>
        <p:nvPicPr>
          <p:cNvPr id="5" name="Picture 4">
            <a:extLst>
              <a:ext uri="{FF2B5EF4-FFF2-40B4-BE49-F238E27FC236}">
                <a16:creationId xmlns:a16="http://schemas.microsoft.com/office/drawing/2014/main" id="{B9FE3FCC-8C55-442F-9BAD-7924283E5CF2}"/>
              </a:ext>
            </a:extLst>
          </p:cNvPr>
          <p:cNvPicPr>
            <a:picLocks noChangeAspect="1"/>
          </p:cNvPicPr>
          <p:nvPr/>
        </p:nvPicPr>
        <p:blipFill>
          <a:blip r:embed="rId3"/>
          <a:stretch>
            <a:fillRect/>
          </a:stretch>
        </p:blipFill>
        <p:spPr>
          <a:xfrm>
            <a:off x="4598961" y="3843455"/>
            <a:ext cx="10515601" cy="6213764"/>
          </a:xfrm>
          <a:prstGeom prst="rect">
            <a:avLst/>
          </a:prstGeom>
        </p:spPr>
      </p:pic>
    </p:spTree>
    <p:extLst>
      <p:ext uri="{BB962C8B-B14F-4D97-AF65-F5344CB8AC3E}">
        <p14:creationId xmlns:p14="http://schemas.microsoft.com/office/powerpoint/2010/main" val="216094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3EB8-7B81-4E86-BB01-8881322998FA}"/>
              </a:ext>
            </a:extLst>
          </p:cNvPr>
          <p:cNvSpPr>
            <a:spLocks noGrp="1"/>
          </p:cNvSpPr>
          <p:nvPr>
            <p:ph type="title"/>
          </p:nvPr>
        </p:nvSpPr>
        <p:spPr>
          <a:xfrm>
            <a:off x="838200" y="365126"/>
            <a:ext cx="10515600" cy="513648"/>
          </a:xfrm>
        </p:spPr>
        <p:txBody>
          <a:bodyPr>
            <a:noAutofit/>
          </a:bodyPr>
          <a:lstStyle/>
          <a:p>
            <a:r>
              <a:rPr lang="en-US" sz="3600" dirty="0"/>
              <a:t>          Another query</a:t>
            </a:r>
          </a:p>
        </p:txBody>
      </p:sp>
      <p:pic>
        <p:nvPicPr>
          <p:cNvPr id="4" name="Content Placeholder 3">
            <a:extLst>
              <a:ext uri="{FF2B5EF4-FFF2-40B4-BE49-F238E27FC236}">
                <a16:creationId xmlns:a16="http://schemas.microsoft.com/office/drawing/2014/main" id="{FFFCC4A9-6A79-462E-AE5F-502D46163F02}"/>
              </a:ext>
            </a:extLst>
          </p:cNvPr>
          <p:cNvPicPr>
            <a:picLocks noGrp="1" noChangeAspect="1"/>
          </p:cNvPicPr>
          <p:nvPr>
            <p:ph idx="1"/>
          </p:nvPr>
        </p:nvPicPr>
        <p:blipFill>
          <a:blip r:embed="rId2"/>
          <a:stretch>
            <a:fillRect/>
          </a:stretch>
        </p:blipFill>
        <p:spPr>
          <a:xfrm>
            <a:off x="1995116" y="1460500"/>
            <a:ext cx="8201768" cy="4716463"/>
          </a:xfrm>
          <a:prstGeom prst="rect">
            <a:avLst/>
          </a:prstGeom>
        </p:spPr>
      </p:pic>
    </p:spTree>
    <p:extLst>
      <p:ext uri="{BB962C8B-B14F-4D97-AF65-F5344CB8AC3E}">
        <p14:creationId xmlns:p14="http://schemas.microsoft.com/office/powerpoint/2010/main" val="320341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7370-5B1B-41EC-8CAD-C3472E238148}"/>
              </a:ext>
            </a:extLst>
          </p:cNvPr>
          <p:cNvSpPr>
            <a:spLocks noGrp="1"/>
          </p:cNvSpPr>
          <p:nvPr>
            <p:ph type="title"/>
          </p:nvPr>
        </p:nvSpPr>
        <p:spPr/>
        <p:txBody>
          <a:bodyPr>
            <a:normAutofit/>
          </a:bodyPr>
          <a:lstStyle/>
          <a:p>
            <a:r>
              <a:rPr lang="en-US" sz="3600" dirty="0"/>
              <a:t>Create the A-box: add individuals and their respective mother and father</a:t>
            </a:r>
          </a:p>
        </p:txBody>
      </p:sp>
      <p:pic>
        <p:nvPicPr>
          <p:cNvPr id="4" name="Content Placeholder 3">
            <a:extLst>
              <a:ext uri="{FF2B5EF4-FFF2-40B4-BE49-F238E27FC236}">
                <a16:creationId xmlns:a16="http://schemas.microsoft.com/office/drawing/2014/main" id="{0D2E00F0-9EDA-4E49-A213-4503D19CE762}"/>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417656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5CB8-263F-49B0-9CF1-3BA44B226924}"/>
              </a:ext>
            </a:extLst>
          </p:cNvPr>
          <p:cNvSpPr>
            <a:spLocks noGrp="1"/>
          </p:cNvSpPr>
          <p:nvPr>
            <p:ph type="title"/>
          </p:nvPr>
        </p:nvSpPr>
        <p:spPr>
          <a:xfrm>
            <a:off x="838200" y="365126"/>
            <a:ext cx="10515600" cy="953036"/>
          </a:xfrm>
        </p:spPr>
        <p:txBody>
          <a:bodyPr/>
          <a:lstStyle/>
          <a:p>
            <a:r>
              <a:rPr lang="en-US" dirty="0"/>
              <a:t>How to define half-siblings: the role of OWA</a:t>
            </a:r>
          </a:p>
        </p:txBody>
      </p:sp>
      <p:sp>
        <p:nvSpPr>
          <p:cNvPr id="3" name="Content Placeholder 2">
            <a:extLst>
              <a:ext uri="{FF2B5EF4-FFF2-40B4-BE49-F238E27FC236}">
                <a16:creationId xmlns:a16="http://schemas.microsoft.com/office/drawing/2014/main" id="{07C5F600-A46F-40A9-BD5B-FC01DFD948E4}"/>
              </a:ext>
            </a:extLst>
          </p:cNvPr>
          <p:cNvSpPr>
            <a:spLocks noGrp="1"/>
          </p:cNvSpPr>
          <p:nvPr>
            <p:ph idx="1"/>
          </p:nvPr>
        </p:nvSpPr>
        <p:spPr>
          <a:xfrm>
            <a:off x="838200" y="1508166"/>
            <a:ext cx="10847119" cy="4668797"/>
          </a:xfrm>
        </p:spPr>
        <p:txBody>
          <a:bodyPr/>
          <a:lstStyle/>
          <a:p>
            <a:pPr marL="0" indent="0">
              <a:buNone/>
            </a:pPr>
            <a:r>
              <a:rPr lang="en-US" sz="2000" dirty="0"/>
              <a:t>Here are the rules for </a:t>
            </a:r>
            <a:r>
              <a:rPr lang="en-US" sz="2000" dirty="0" err="1"/>
              <a:t>hasHalfSibling</a:t>
            </a:r>
            <a:r>
              <a:rPr lang="en-US" sz="2000" dirty="0"/>
              <a:t>:</a:t>
            </a:r>
          </a:p>
          <a:p>
            <a:pPr marL="0" indent="0">
              <a:buNone/>
            </a:pPr>
            <a:r>
              <a:rPr lang="en-US" sz="2000" dirty="0" err="1"/>
              <a:t>hasFather</a:t>
            </a:r>
            <a:r>
              <a:rPr lang="en-US" sz="2000" dirty="0"/>
              <a:t>(?x, ?y) ^ </a:t>
            </a:r>
            <a:r>
              <a:rPr lang="en-US" sz="2000" dirty="0" err="1"/>
              <a:t>hasFather</a:t>
            </a:r>
            <a:r>
              <a:rPr lang="en-US" sz="2000" dirty="0"/>
              <a:t>(?v, ?w) ^ </a:t>
            </a:r>
            <a:r>
              <a:rPr lang="en-US" sz="2000" dirty="0" err="1"/>
              <a:t>hasMother</a:t>
            </a:r>
            <a:r>
              <a:rPr lang="en-US" sz="2000" dirty="0"/>
              <a:t>(?x, ?z) ^ </a:t>
            </a:r>
            <a:r>
              <a:rPr lang="en-US" sz="2000" dirty="0" err="1"/>
              <a:t>hasMother</a:t>
            </a:r>
            <a:r>
              <a:rPr lang="en-US" sz="2000" dirty="0"/>
              <a:t>(?v, ?z) -&gt; </a:t>
            </a:r>
            <a:r>
              <a:rPr lang="en-US" sz="2000" dirty="0" err="1"/>
              <a:t>hasHalfSibling</a:t>
            </a:r>
            <a:r>
              <a:rPr lang="en-US" sz="2000" dirty="0"/>
              <a:t>(?x, ?v)</a:t>
            </a:r>
          </a:p>
          <a:p>
            <a:pPr marL="0" indent="0">
              <a:buNone/>
            </a:pPr>
            <a:r>
              <a:rPr lang="en-US" sz="2000" dirty="0" err="1"/>
              <a:t>hasFather</a:t>
            </a:r>
            <a:r>
              <a:rPr lang="en-US" sz="2000" dirty="0"/>
              <a:t>(?x, ?y) ^ </a:t>
            </a:r>
            <a:r>
              <a:rPr lang="en-US" sz="2000" dirty="0" err="1"/>
              <a:t>hasFather</a:t>
            </a:r>
            <a:r>
              <a:rPr lang="en-US" sz="2000" dirty="0"/>
              <a:t>(?v, ?y) ^ </a:t>
            </a:r>
            <a:r>
              <a:rPr lang="en-US" sz="2000" dirty="0" err="1"/>
              <a:t>hasMother</a:t>
            </a:r>
            <a:r>
              <a:rPr lang="en-US" sz="2000" dirty="0"/>
              <a:t>(?x, ?z) ^ </a:t>
            </a:r>
            <a:r>
              <a:rPr lang="en-US" sz="2000" dirty="0" err="1"/>
              <a:t>hasMother</a:t>
            </a:r>
            <a:r>
              <a:rPr lang="en-US" sz="2000" dirty="0"/>
              <a:t>(?v, ?w) -&gt; </a:t>
            </a:r>
            <a:r>
              <a:rPr lang="en-US" sz="2000" dirty="0" err="1"/>
              <a:t>hasHalfSibling</a:t>
            </a:r>
            <a:r>
              <a:rPr lang="en-US" sz="2000" dirty="0"/>
              <a:t>(?x, ?v)</a:t>
            </a:r>
          </a:p>
          <a:p>
            <a:pPr marL="0" indent="0">
              <a:buNone/>
            </a:pPr>
            <a:r>
              <a:rPr lang="en-US" sz="2000" dirty="0"/>
              <a:t>This rules will NOT work correctly, because although we have stated that all individuals are different, we still need to say that ?y </a:t>
            </a:r>
            <a:r>
              <a:rPr lang="en-US" sz="2000" dirty="0">
                <a:sym typeface="Symbol" panose="05050102010706020507" pitchFamily="18" charset="2"/>
              </a:rPr>
              <a:t></a:t>
            </a:r>
            <a:r>
              <a:rPr lang="en-US" sz="2000" dirty="0"/>
              <a:t> ?w (in the first rule) and ?z </a:t>
            </a:r>
            <a:r>
              <a:rPr lang="en-US" sz="2000" dirty="0">
                <a:sym typeface="Symbol" panose="05050102010706020507" pitchFamily="18" charset="2"/>
              </a:rPr>
              <a:t> ?w (in the second rule).</a:t>
            </a:r>
            <a:endParaRPr lang="en-US" sz="2000" dirty="0"/>
          </a:p>
          <a:p>
            <a:pPr marL="0" indent="0">
              <a:buNone/>
            </a:pPr>
            <a:r>
              <a:rPr lang="en-US" sz="2000" b="1" dirty="0"/>
              <a:t>The reason:</a:t>
            </a:r>
            <a:r>
              <a:rPr lang="en-US" sz="2000" dirty="0"/>
              <a:t> the Open World Assumption (OWA), which states that if we do not explicitly state something, then it is considered UNKNOWN. The unification procedure, therefore, suggests that           ?y = ?w and ?z = ?w, which results in these rules acting the same way as the rule for </a:t>
            </a:r>
            <a:r>
              <a:rPr lang="en-US" sz="2000" dirty="0" err="1"/>
              <a:t>hasSibling</a:t>
            </a:r>
            <a:r>
              <a:rPr lang="en-US" sz="2000" dirty="0"/>
              <a:t>.</a:t>
            </a:r>
          </a:p>
          <a:p>
            <a:pPr marL="0" indent="0">
              <a:buNone/>
            </a:pPr>
            <a:r>
              <a:rPr lang="en-US" sz="2000" b="1" dirty="0"/>
              <a:t>Why OWA? </a:t>
            </a:r>
            <a:r>
              <a:rPr lang="en-US" sz="2000" dirty="0"/>
              <a:t>The guiding principle on the web is that “Anyone can say Anything about Any topic” – </a:t>
            </a:r>
            <a:r>
              <a:rPr lang="en-US" sz="2000" dirty="0" err="1"/>
              <a:t>theso</a:t>
            </a:r>
            <a:r>
              <a:rPr lang="en-US" sz="2000" dirty="0"/>
              <a:t>-called AAA slogan. The OWA is a consequence of it. In our case, we are not explicitly stating that two variables are different, therefore they can be the same. </a:t>
            </a:r>
          </a:p>
          <a:p>
            <a:pPr marL="0" indent="0">
              <a:buNone/>
            </a:pPr>
            <a:endParaRPr lang="en-US" dirty="0"/>
          </a:p>
        </p:txBody>
      </p:sp>
    </p:spTree>
    <p:extLst>
      <p:ext uri="{BB962C8B-B14F-4D97-AF65-F5344CB8AC3E}">
        <p14:creationId xmlns:p14="http://schemas.microsoft.com/office/powerpoint/2010/main" val="2361091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6D8A-47C6-4A79-9117-9E5AB3A984BE}"/>
              </a:ext>
            </a:extLst>
          </p:cNvPr>
          <p:cNvSpPr>
            <a:spLocks noGrp="1"/>
          </p:cNvSpPr>
          <p:nvPr>
            <p:ph type="title"/>
          </p:nvPr>
        </p:nvSpPr>
        <p:spPr>
          <a:xfrm>
            <a:off x="838200" y="365125"/>
            <a:ext cx="10515600" cy="656153"/>
          </a:xfrm>
        </p:spPr>
        <p:txBody>
          <a:bodyPr>
            <a:normAutofit/>
          </a:bodyPr>
          <a:lstStyle/>
          <a:p>
            <a:r>
              <a:rPr lang="en-US" sz="3200" dirty="0"/>
              <a:t>More rules added</a:t>
            </a:r>
          </a:p>
        </p:txBody>
      </p:sp>
      <p:pic>
        <p:nvPicPr>
          <p:cNvPr id="4" name="Content Placeholder 3">
            <a:extLst>
              <a:ext uri="{FF2B5EF4-FFF2-40B4-BE49-F238E27FC236}">
                <a16:creationId xmlns:a16="http://schemas.microsoft.com/office/drawing/2014/main" id="{D39CD6A0-C56E-45C6-8583-996AF3FC7B97}"/>
              </a:ext>
            </a:extLst>
          </p:cNvPr>
          <p:cNvPicPr>
            <a:picLocks noGrp="1" noChangeAspect="1"/>
          </p:cNvPicPr>
          <p:nvPr>
            <p:ph idx="1"/>
          </p:nvPr>
        </p:nvPicPr>
        <p:blipFill>
          <a:blip r:embed="rId2"/>
          <a:stretch>
            <a:fillRect/>
          </a:stretch>
        </p:blipFill>
        <p:spPr>
          <a:xfrm>
            <a:off x="619349" y="1169472"/>
            <a:ext cx="11513678" cy="6822622"/>
          </a:xfrm>
          <a:prstGeom prst="rect">
            <a:avLst/>
          </a:prstGeom>
        </p:spPr>
      </p:pic>
    </p:spTree>
    <p:extLst>
      <p:ext uri="{BB962C8B-B14F-4D97-AF65-F5344CB8AC3E}">
        <p14:creationId xmlns:p14="http://schemas.microsoft.com/office/powerpoint/2010/main" val="3611771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BEB6-3356-4750-B124-AF3DEA7518E5}"/>
              </a:ext>
            </a:extLst>
          </p:cNvPr>
          <p:cNvSpPr>
            <a:spLocks noGrp="1"/>
          </p:cNvSpPr>
          <p:nvPr>
            <p:ph type="title"/>
          </p:nvPr>
        </p:nvSpPr>
        <p:spPr>
          <a:xfrm>
            <a:off x="838200" y="365126"/>
            <a:ext cx="10515600" cy="668028"/>
          </a:xfrm>
        </p:spPr>
        <p:txBody>
          <a:bodyPr>
            <a:normAutofit fontScale="90000"/>
          </a:bodyPr>
          <a:lstStyle/>
          <a:p>
            <a:r>
              <a:rPr lang="en-US" sz="3200" dirty="0"/>
              <a:t>More interesting query: Who are the wives of WB1970?</a:t>
            </a:r>
            <a:br>
              <a:rPr lang="en-US" sz="3200" dirty="0"/>
            </a:br>
            <a:r>
              <a:rPr lang="en-US" sz="3200" dirty="0"/>
              <a:t>Notice that </a:t>
            </a:r>
            <a:r>
              <a:rPr lang="en-US" sz="3200" dirty="0" err="1"/>
              <a:t>hasWife</a:t>
            </a:r>
            <a:r>
              <a:rPr lang="en-US" sz="3200" dirty="0"/>
              <a:t> is derived by rule 15, and then </a:t>
            </a:r>
            <a:r>
              <a:rPr lang="en-US" sz="3200" dirty="0" err="1"/>
              <a:t>isWifeOf</a:t>
            </a:r>
            <a:r>
              <a:rPr lang="en-US" sz="3200" dirty="0"/>
              <a:t> is derived by the reasoner as an inverse property of </a:t>
            </a:r>
            <a:r>
              <a:rPr lang="en-US" sz="3200" dirty="0" err="1"/>
              <a:t>hasWife</a:t>
            </a:r>
            <a:r>
              <a:rPr lang="en-US" sz="3200" dirty="0"/>
              <a:t>.</a:t>
            </a:r>
          </a:p>
        </p:txBody>
      </p:sp>
      <p:pic>
        <p:nvPicPr>
          <p:cNvPr id="4" name="Content Placeholder 3">
            <a:extLst>
              <a:ext uri="{FF2B5EF4-FFF2-40B4-BE49-F238E27FC236}">
                <a16:creationId xmlns:a16="http://schemas.microsoft.com/office/drawing/2014/main" id="{E9B9EDB7-87E8-499A-85D2-1007D57B9978}"/>
              </a:ext>
            </a:extLst>
          </p:cNvPr>
          <p:cNvPicPr>
            <a:picLocks noGrp="1" noChangeAspect="1"/>
          </p:cNvPicPr>
          <p:nvPr>
            <p:ph idx="1"/>
          </p:nvPr>
        </p:nvPicPr>
        <p:blipFill>
          <a:blip r:embed="rId2"/>
          <a:stretch>
            <a:fillRect/>
          </a:stretch>
        </p:blipFill>
        <p:spPr>
          <a:xfrm>
            <a:off x="741409" y="1493114"/>
            <a:ext cx="11533718" cy="6834497"/>
          </a:xfrm>
          <a:prstGeom prst="rect">
            <a:avLst/>
          </a:prstGeom>
        </p:spPr>
      </p:pic>
    </p:spTree>
    <p:extLst>
      <p:ext uri="{BB962C8B-B14F-4D97-AF65-F5344CB8AC3E}">
        <p14:creationId xmlns:p14="http://schemas.microsoft.com/office/powerpoint/2010/main" val="1939333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437E-D821-4BE0-BEE2-E85ED0488096}"/>
              </a:ext>
            </a:extLst>
          </p:cNvPr>
          <p:cNvSpPr>
            <a:spLocks noGrp="1"/>
          </p:cNvSpPr>
          <p:nvPr>
            <p:ph type="title"/>
          </p:nvPr>
        </p:nvSpPr>
        <p:spPr>
          <a:xfrm>
            <a:off x="838200" y="365126"/>
            <a:ext cx="10515600" cy="715530"/>
          </a:xfrm>
        </p:spPr>
        <p:txBody>
          <a:bodyPr>
            <a:normAutofit/>
          </a:bodyPr>
          <a:lstStyle/>
          <a:p>
            <a:r>
              <a:rPr lang="en-US" sz="3600" dirty="0"/>
              <a:t>Back to OWL version of the family ontology</a:t>
            </a:r>
          </a:p>
        </p:txBody>
      </p:sp>
      <p:sp>
        <p:nvSpPr>
          <p:cNvPr id="3" name="Content Placeholder 2">
            <a:extLst>
              <a:ext uri="{FF2B5EF4-FFF2-40B4-BE49-F238E27FC236}">
                <a16:creationId xmlns:a16="http://schemas.microsoft.com/office/drawing/2014/main" id="{159521EB-7419-4B5F-BE0A-BA54A95C01C1}"/>
              </a:ext>
            </a:extLst>
          </p:cNvPr>
          <p:cNvSpPr>
            <a:spLocks noGrp="1"/>
          </p:cNvSpPr>
          <p:nvPr>
            <p:ph idx="1"/>
          </p:nvPr>
        </p:nvSpPr>
        <p:spPr>
          <a:xfrm>
            <a:off x="838200" y="1080656"/>
            <a:ext cx="10515600" cy="4906303"/>
          </a:xfrm>
        </p:spPr>
        <p:txBody>
          <a:bodyPr>
            <a:normAutofit/>
          </a:bodyPr>
          <a:lstStyle/>
          <a:p>
            <a:pPr marL="0" indent="0">
              <a:buNone/>
            </a:pPr>
            <a:r>
              <a:rPr lang="en-US" sz="2000" dirty="0"/>
              <a:t>Notice that sisterhood/brotherhood is derived by the corresponding SWRL rules. We cannot do this in Protégé by means of OWL 2 in purely DLs fashion, because we cannot say Man(x) and </a:t>
            </a:r>
            <a:r>
              <a:rPr lang="en-US" sz="2000" dirty="0" err="1"/>
              <a:t>hasSibling</a:t>
            </a:r>
            <a:r>
              <a:rPr lang="en-US" sz="2000" dirty="0"/>
              <a:t>(x, y) implies </a:t>
            </a:r>
            <a:r>
              <a:rPr lang="en-US" sz="2000" dirty="0" err="1"/>
              <a:t>hasBrother</a:t>
            </a:r>
            <a:r>
              <a:rPr lang="en-US" sz="2000" dirty="0"/>
              <a:t>(y). To handle this, we will explicitly define the sibling relationships by stating, for example, that “x </a:t>
            </a:r>
            <a:r>
              <a:rPr lang="en-US" sz="2000" dirty="0" err="1"/>
              <a:t>isBrotherOf</a:t>
            </a:r>
            <a:r>
              <a:rPr lang="en-US" sz="2000" dirty="0"/>
              <a:t> y” and “z </a:t>
            </a:r>
            <a:r>
              <a:rPr lang="en-US" sz="2000" dirty="0" err="1"/>
              <a:t>isSisterOf</a:t>
            </a:r>
            <a:r>
              <a:rPr lang="en-US" sz="2000" dirty="0"/>
              <a:t> y”. But, if it is not defined both ways, we will get a wrong result:</a:t>
            </a:r>
          </a:p>
          <a:p>
            <a:pPr marL="0" indent="0">
              <a:buNone/>
            </a:pPr>
            <a:endParaRPr lang="en-US" sz="2000" dirty="0"/>
          </a:p>
        </p:txBody>
      </p:sp>
      <p:pic>
        <p:nvPicPr>
          <p:cNvPr id="4" name="Picture 3">
            <a:extLst>
              <a:ext uri="{FF2B5EF4-FFF2-40B4-BE49-F238E27FC236}">
                <a16:creationId xmlns:a16="http://schemas.microsoft.com/office/drawing/2014/main" id="{82298F75-C35A-48D2-9DA4-D8AAFEDF8940}"/>
              </a:ext>
            </a:extLst>
          </p:cNvPr>
          <p:cNvPicPr>
            <a:picLocks noChangeAspect="1"/>
          </p:cNvPicPr>
          <p:nvPr/>
        </p:nvPicPr>
        <p:blipFill>
          <a:blip r:embed="rId2"/>
          <a:stretch>
            <a:fillRect/>
          </a:stretch>
        </p:blipFill>
        <p:spPr>
          <a:xfrm>
            <a:off x="-1676347" y="2703839"/>
            <a:ext cx="10402632" cy="6147010"/>
          </a:xfrm>
          <a:prstGeom prst="rect">
            <a:avLst/>
          </a:prstGeom>
        </p:spPr>
      </p:pic>
      <p:pic>
        <p:nvPicPr>
          <p:cNvPr id="5" name="Picture 4">
            <a:extLst>
              <a:ext uri="{FF2B5EF4-FFF2-40B4-BE49-F238E27FC236}">
                <a16:creationId xmlns:a16="http://schemas.microsoft.com/office/drawing/2014/main" id="{5F9D1087-CA44-4C93-A04B-431FC2A16E48}"/>
              </a:ext>
            </a:extLst>
          </p:cNvPr>
          <p:cNvPicPr>
            <a:picLocks noChangeAspect="1"/>
          </p:cNvPicPr>
          <p:nvPr/>
        </p:nvPicPr>
        <p:blipFill>
          <a:blip r:embed="rId3"/>
          <a:stretch>
            <a:fillRect/>
          </a:stretch>
        </p:blipFill>
        <p:spPr>
          <a:xfrm>
            <a:off x="5288279" y="3092207"/>
            <a:ext cx="11060723" cy="6535882"/>
          </a:xfrm>
          <a:prstGeom prst="rect">
            <a:avLst/>
          </a:prstGeom>
        </p:spPr>
      </p:pic>
    </p:spTree>
    <p:extLst>
      <p:ext uri="{BB962C8B-B14F-4D97-AF65-F5344CB8AC3E}">
        <p14:creationId xmlns:p14="http://schemas.microsoft.com/office/powerpoint/2010/main" val="615208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64C5-7BB7-4F98-A9AD-E8523BA369DB}"/>
              </a:ext>
            </a:extLst>
          </p:cNvPr>
          <p:cNvSpPr>
            <a:spLocks noGrp="1"/>
          </p:cNvSpPr>
          <p:nvPr>
            <p:ph type="title"/>
          </p:nvPr>
        </p:nvSpPr>
        <p:spPr>
          <a:xfrm>
            <a:off x="838200" y="406399"/>
            <a:ext cx="10515600" cy="549275"/>
          </a:xfrm>
        </p:spPr>
        <p:txBody>
          <a:bodyPr>
            <a:noAutofit/>
          </a:bodyPr>
          <a:lstStyle/>
          <a:p>
            <a:r>
              <a:rPr lang="en-US" sz="3200" dirty="0"/>
              <a:t>How much is inferred at this point by the reasoner for a named individual? Here is a small sample of inferred facts:</a:t>
            </a:r>
          </a:p>
        </p:txBody>
      </p:sp>
      <p:pic>
        <p:nvPicPr>
          <p:cNvPr id="4" name="Content Placeholder 3">
            <a:extLst>
              <a:ext uri="{FF2B5EF4-FFF2-40B4-BE49-F238E27FC236}">
                <a16:creationId xmlns:a16="http://schemas.microsoft.com/office/drawing/2014/main" id="{92D6D4AC-FF15-4AB2-A806-F35E106DA30F}"/>
              </a:ext>
            </a:extLst>
          </p:cNvPr>
          <p:cNvPicPr>
            <a:picLocks noGrp="1" noChangeAspect="1"/>
          </p:cNvPicPr>
          <p:nvPr>
            <p:ph idx="1"/>
          </p:nvPr>
        </p:nvPicPr>
        <p:blipFill>
          <a:blip r:embed="rId2"/>
          <a:stretch>
            <a:fillRect/>
          </a:stretch>
        </p:blipFill>
        <p:spPr>
          <a:xfrm>
            <a:off x="4623899" y="1527650"/>
            <a:ext cx="7363802" cy="4522629"/>
          </a:xfrm>
          <a:prstGeom prst="rect">
            <a:avLst/>
          </a:prstGeom>
        </p:spPr>
      </p:pic>
      <p:pic>
        <p:nvPicPr>
          <p:cNvPr id="5" name="Picture 4">
            <a:extLst>
              <a:ext uri="{FF2B5EF4-FFF2-40B4-BE49-F238E27FC236}">
                <a16:creationId xmlns:a16="http://schemas.microsoft.com/office/drawing/2014/main" id="{F1329E7D-AE87-4B6E-82EF-38F09BFBA1D9}"/>
              </a:ext>
            </a:extLst>
          </p:cNvPr>
          <p:cNvPicPr>
            <a:picLocks noChangeAspect="1"/>
          </p:cNvPicPr>
          <p:nvPr/>
        </p:nvPicPr>
        <p:blipFill>
          <a:blip r:embed="rId3"/>
          <a:stretch>
            <a:fillRect/>
          </a:stretch>
        </p:blipFill>
        <p:spPr>
          <a:xfrm>
            <a:off x="-5278583" y="1087583"/>
            <a:ext cx="9765322" cy="5770417"/>
          </a:xfrm>
          <a:prstGeom prst="rect">
            <a:avLst/>
          </a:prstGeom>
        </p:spPr>
      </p:pic>
    </p:spTree>
    <p:extLst>
      <p:ext uri="{BB962C8B-B14F-4D97-AF65-F5344CB8AC3E}">
        <p14:creationId xmlns:p14="http://schemas.microsoft.com/office/powerpoint/2010/main" val="1170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56C5-A1B0-4BAD-A06D-87DBDD0F3462}"/>
              </a:ext>
            </a:extLst>
          </p:cNvPr>
          <p:cNvSpPr>
            <a:spLocks noGrp="1"/>
          </p:cNvSpPr>
          <p:nvPr>
            <p:ph type="title"/>
          </p:nvPr>
        </p:nvSpPr>
        <p:spPr/>
        <p:txBody>
          <a:bodyPr>
            <a:normAutofit/>
          </a:bodyPr>
          <a:lstStyle/>
          <a:p>
            <a:r>
              <a:rPr lang="en-US" sz="3600" dirty="0"/>
              <a:t>Run the reasoner (Pellet): see all derived relations for the selected individual</a:t>
            </a:r>
          </a:p>
        </p:txBody>
      </p:sp>
      <p:pic>
        <p:nvPicPr>
          <p:cNvPr id="4" name="Content Placeholder 3">
            <a:extLst>
              <a:ext uri="{FF2B5EF4-FFF2-40B4-BE49-F238E27FC236}">
                <a16:creationId xmlns:a16="http://schemas.microsoft.com/office/drawing/2014/main" id="{B4FD7DAD-2DCD-4C19-843B-CC38675D3DEE}"/>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84690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666B-A715-408B-B703-6FFB37F600A8}"/>
              </a:ext>
            </a:extLst>
          </p:cNvPr>
          <p:cNvSpPr>
            <a:spLocks noGrp="1"/>
          </p:cNvSpPr>
          <p:nvPr>
            <p:ph type="title"/>
          </p:nvPr>
        </p:nvSpPr>
        <p:spPr>
          <a:xfrm>
            <a:off x="487680" y="365125"/>
            <a:ext cx="11841480" cy="1325563"/>
          </a:xfrm>
        </p:spPr>
        <p:txBody>
          <a:bodyPr>
            <a:normAutofit/>
          </a:bodyPr>
          <a:lstStyle/>
          <a:p>
            <a:r>
              <a:rPr lang="en-US" sz="2400" dirty="0"/>
              <a:t>Execution of the queries “Whose father is David_Bright_1934?” and “Who is the father of Robert_David_Bright_1965?” Note entailed fact that D_B_1934 </a:t>
            </a:r>
            <a:r>
              <a:rPr lang="en-US" sz="2400" dirty="0" err="1"/>
              <a:t>isFatherOf</a:t>
            </a:r>
            <a:r>
              <a:rPr lang="en-US" sz="2400" dirty="0"/>
              <a:t> R_D_B_1965 – we have defined only </a:t>
            </a:r>
            <a:r>
              <a:rPr lang="en-US" sz="2400" dirty="0" err="1"/>
              <a:t>hasFather</a:t>
            </a:r>
            <a:r>
              <a:rPr lang="en-US" sz="2400" dirty="0"/>
              <a:t> relation but stated that </a:t>
            </a:r>
            <a:r>
              <a:rPr lang="en-US" sz="2400" dirty="0" err="1"/>
              <a:t>isFatherOf</a:t>
            </a:r>
            <a:r>
              <a:rPr lang="en-US" sz="2400" dirty="0"/>
              <a:t> is its inverse.</a:t>
            </a:r>
          </a:p>
        </p:txBody>
      </p:sp>
      <p:pic>
        <p:nvPicPr>
          <p:cNvPr id="4" name="Content Placeholder 3">
            <a:extLst>
              <a:ext uri="{FF2B5EF4-FFF2-40B4-BE49-F238E27FC236}">
                <a16:creationId xmlns:a16="http://schemas.microsoft.com/office/drawing/2014/main" id="{B8B71985-D1F3-41A6-AA48-0CDB290F34BD}"/>
              </a:ext>
            </a:extLst>
          </p:cNvPr>
          <p:cNvPicPr>
            <a:picLocks noGrp="1" noChangeAspect="1"/>
          </p:cNvPicPr>
          <p:nvPr>
            <p:ph idx="1"/>
          </p:nvPr>
        </p:nvPicPr>
        <p:blipFill>
          <a:blip r:embed="rId2"/>
          <a:stretch>
            <a:fillRect/>
          </a:stretch>
        </p:blipFill>
        <p:spPr>
          <a:xfrm>
            <a:off x="618308" y="1809441"/>
            <a:ext cx="7363802" cy="4351338"/>
          </a:xfrm>
          <a:prstGeom prst="rect">
            <a:avLst/>
          </a:prstGeom>
        </p:spPr>
      </p:pic>
      <p:pic>
        <p:nvPicPr>
          <p:cNvPr id="6" name="Picture 5">
            <a:extLst>
              <a:ext uri="{FF2B5EF4-FFF2-40B4-BE49-F238E27FC236}">
                <a16:creationId xmlns:a16="http://schemas.microsoft.com/office/drawing/2014/main" id="{098701E3-BEF8-440A-A884-F7A77AC44AA6}"/>
              </a:ext>
            </a:extLst>
          </p:cNvPr>
          <p:cNvPicPr>
            <a:picLocks noChangeAspect="1"/>
          </p:cNvPicPr>
          <p:nvPr/>
        </p:nvPicPr>
        <p:blipFill>
          <a:blip r:embed="rId3"/>
          <a:stretch>
            <a:fillRect/>
          </a:stretch>
        </p:blipFill>
        <p:spPr>
          <a:xfrm>
            <a:off x="3036277" y="3866357"/>
            <a:ext cx="8332763" cy="4923905"/>
          </a:xfrm>
          <a:prstGeom prst="rect">
            <a:avLst/>
          </a:prstGeom>
        </p:spPr>
      </p:pic>
    </p:spTree>
    <p:extLst>
      <p:ext uri="{BB962C8B-B14F-4D97-AF65-F5344CB8AC3E}">
        <p14:creationId xmlns:p14="http://schemas.microsoft.com/office/powerpoint/2010/main" val="101376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0F49-B08E-4725-98A7-8B1AF03347B6}"/>
              </a:ext>
            </a:extLst>
          </p:cNvPr>
          <p:cNvSpPr>
            <a:spLocks noGrp="1"/>
          </p:cNvSpPr>
          <p:nvPr>
            <p:ph type="title"/>
          </p:nvPr>
        </p:nvSpPr>
        <p:spPr/>
        <p:txBody>
          <a:bodyPr>
            <a:normAutofit/>
          </a:bodyPr>
          <a:lstStyle/>
          <a:p>
            <a:r>
              <a:rPr lang="en-US" sz="3600" dirty="0"/>
              <a:t>Other inferences for R_D_B_1965 reflecting property hierarchy – sub-property implies super-property</a:t>
            </a:r>
          </a:p>
        </p:txBody>
      </p:sp>
      <p:pic>
        <p:nvPicPr>
          <p:cNvPr id="4" name="Content Placeholder 3">
            <a:extLst>
              <a:ext uri="{FF2B5EF4-FFF2-40B4-BE49-F238E27FC236}">
                <a16:creationId xmlns:a16="http://schemas.microsoft.com/office/drawing/2014/main" id="{B073799D-6486-4E12-9B33-A937E11A0975}"/>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319433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4132-6612-49D1-8B1D-01218C7AFA81}"/>
              </a:ext>
            </a:extLst>
          </p:cNvPr>
          <p:cNvSpPr>
            <a:spLocks noGrp="1"/>
          </p:cNvSpPr>
          <p:nvPr>
            <p:ph type="title"/>
          </p:nvPr>
        </p:nvSpPr>
        <p:spPr/>
        <p:txBody>
          <a:bodyPr>
            <a:normAutofit/>
          </a:bodyPr>
          <a:lstStyle/>
          <a:p>
            <a:r>
              <a:rPr lang="en-US" sz="2800" dirty="0"/>
              <a:t>Introducing ancestors and descendants: add new properties (</a:t>
            </a:r>
            <a:r>
              <a:rPr lang="en-US" sz="2800" dirty="0" err="1"/>
              <a:t>hasRelation</a:t>
            </a:r>
            <a:r>
              <a:rPr lang="en-US" sz="2800" dirty="0"/>
              <a:t> – symmetric; </a:t>
            </a:r>
            <a:r>
              <a:rPr lang="en-US" sz="2800" dirty="0" err="1"/>
              <a:t>hasAncesstor</a:t>
            </a:r>
            <a:r>
              <a:rPr lang="en-US" sz="2800" dirty="0"/>
              <a:t> – transitive; </a:t>
            </a:r>
            <a:r>
              <a:rPr lang="en-US" sz="2800" dirty="0" err="1"/>
              <a:t>isAncesstorOf</a:t>
            </a:r>
            <a:r>
              <a:rPr lang="en-US" sz="2800" dirty="0"/>
              <a:t> – inverse of </a:t>
            </a:r>
            <a:r>
              <a:rPr lang="en-US" sz="2800" dirty="0" err="1"/>
              <a:t>hasAncesstor</a:t>
            </a:r>
            <a:r>
              <a:rPr lang="en-US" sz="2800" dirty="0"/>
              <a:t>)</a:t>
            </a:r>
          </a:p>
        </p:txBody>
      </p:sp>
      <p:pic>
        <p:nvPicPr>
          <p:cNvPr id="4" name="Content Placeholder 3">
            <a:extLst>
              <a:ext uri="{FF2B5EF4-FFF2-40B4-BE49-F238E27FC236}">
                <a16:creationId xmlns:a16="http://schemas.microsoft.com/office/drawing/2014/main" id="{55378384-8DF8-4D0F-AD53-C37D1375D5C9}"/>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95298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56F0-766C-4036-ADE5-018D6E00202C}"/>
              </a:ext>
            </a:extLst>
          </p:cNvPr>
          <p:cNvSpPr>
            <a:spLocks noGrp="1"/>
          </p:cNvSpPr>
          <p:nvPr>
            <p:ph type="title"/>
          </p:nvPr>
        </p:nvSpPr>
        <p:spPr/>
        <p:txBody>
          <a:bodyPr/>
          <a:lstStyle/>
          <a:p>
            <a:r>
              <a:rPr lang="en-US" dirty="0"/>
              <a:t>Inferred property hierarchy</a:t>
            </a:r>
          </a:p>
        </p:txBody>
      </p:sp>
      <p:pic>
        <p:nvPicPr>
          <p:cNvPr id="4" name="Content Placeholder 3">
            <a:extLst>
              <a:ext uri="{FF2B5EF4-FFF2-40B4-BE49-F238E27FC236}">
                <a16:creationId xmlns:a16="http://schemas.microsoft.com/office/drawing/2014/main" id="{E8F6EDAF-547C-4654-95D0-DFE3755BC6ED}"/>
              </a:ext>
            </a:extLst>
          </p:cNvPr>
          <p:cNvPicPr>
            <a:picLocks noGrp="1" noChangeAspect="1"/>
          </p:cNvPicPr>
          <p:nvPr>
            <p:ph idx="1"/>
          </p:nvPr>
        </p:nvPicPr>
        <p:blipFill>
          <a:blip r:embed="rId2"/>
          <a:stretch>
            <a:fillRect/>
          </a:stretch>
        </p:blipFill>
        <p:spPr>
          <a:xfrm>
            <a:off x="2414099" y="1825625"/>
            <a:ext cx="7363802" cy="4351338"/>
          </a:xfrm>
          <a:prstGeom prst="rect">
            <a:avLst/>
          </a:prstGeom>
        </p:spPr>
      </p:pic>
    </p:spTree>
    <p:extLst>
      <p:ext uri="{BB962C8B-B14F-4D97-AF65-F5344CB8AC3E}">
        <p14:creationId xmlns:p14="http://schemas.microsoft.com/office/powerpoint/2010/main" val="344785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D47B-C93A-4871-867E-81258199D2D0}"/>
              </a:ext>
            </a:extLst>
          </p:cNvPr>
          <p:cNvSpPr>
            <a:spLocks noGrp="1"/>
          </p:cNvSpPr>
          <p:nvPr>
            <p:ph type="title"/>
          </p:nvPr>
        </p:nvSpPr>
        <p:spPr/>
        <p:txBody>
          <a:bodyPr>
            <a:normAutofit fontScale="90000"/>
          </a:bodyPr>
          <a:lstStyle/>
          <a:p>
            <a:r>
              <a:rPr lang="en-US" sz="3200" dirty="0"/>
              <a:t>Execution of the queries “Who are the descendants of W_G_B_1901? and “Who are the ancestors of  Robert_David_Bright_1965?”</a:t>
            </a:r>
          </a:p>
        </p:txBody>
      </p:sp>
      <p:pic>
        <p:nvPicPr>
          <p:cNvPr id="4" name="Content Placeholder 3">
            <a:extLst>
              <a:ext uri="{FF2B5EF4-FFF2-40B4-BE49-F238E27FC236}">
                <a16:creationId xmlns:a16="http://schemas.microsoft.com/office/drawing/2014/main" id="{E92A4C40-82AD-45EC-9BC1-AA685D0DCEE8}"/>
              </a:ext>
            </a:extLst>
          </p:cNvPr>
          <p:cNvPicPr>
            <a:picLocks noGrp="1" noChangeAspect="1"/>
          </p:cNvPicPr>
          <p:nvPr>
            <p:ph idx="1"/>
          </p:nvPr>
        </p:nvPicPr>
        <p:blipFill>
          <a:blip r:embed="rId2"/>
          <a:stretch>
            <a:fillRect/>
          </a:stretch>
        </p:blipFill>
        <p:spPr>
          <a:xfrm>
            <a:off x="570059" y="1690688"/>
            <a:ext cx="7363802" cy="4351338"/>
          </a:xfrm>
          <a:prstGeom prst="rect">
            <a:avLst/>
          </a:prstGeom>
        </p:spPr>
      </p:pic>
      <p:pic>
        <p:nvPicPr>
          <p:cNvPr id="5" name="Picture 4">
            <a:extLst>
              <a:ext uri="{FF2B5EF4-FFF2-40B4-BE49-F238E27FC236}">
                <a16:creationId xmlns:a16="http://schemas.microsoft.com/office/drawing/2014/main" id="{05A5AFDB-0522-4858-A8DE-322FCDF80589}"/>
              </a:ext>
            </a:extLst>
          </p:cNvPr>
          <p:cNvPicPr>
            <a:picLocks noChangeAspect="1"/>
          </p:cNvPicPr>
          <p:nvPr/>
        </p:nvPicPr>
        <p:blipFill>
          <a:blip r:embed="rId3"/>
          <a:stretch>
            <a:fillRect/>
          </a:stretch>
        </p:blipFill>
        <p:spPr>
          <a:xfrm>
            <a:off x="4493138" y="2844078"/>
            <a:ext cx="7128803" cy="4212475"/>
          </a:xfrm>
          <a:prstGeom prst="rect">
            <a:avLst/>
          </a:prstGeom>
        </p:spPr>
      </p:pic>
    </p:spTree>
    <p:extLst>
      <p:ext uri="{BB962C8B-B14F-4D97-AF65-F5344CB8AC3E}">
        <p14:creationId xmlns:p14="http://schemas.microsoft.com/office/powerpoint/2010/main" val="183162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5354</TotalTime>
  <Words>995</Words>
  <Application>Microsoft Office PowerPoint</Application>
  <PresentationFormat>Widescreen</PresentationFormat>
  <Paragraphs>41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The kinship domain example from http://owl.cs.manchester.ac.uk/publications/talks-and-tutorials/fhkbtutorial/ extended with rules</vt:lpstr>
      <vt:lpstr>Describing properties</vt:lpstr>
      <vt:lpstr>Create the A-box: add individuals and their respective mother and father</vt:lpstr>
      <vt:lpstr>Run the reasoner (Pellet): see all derived relations for the selected individual</vt:lpstr>
      <vt:lpstr>Execution of the queries “Whose father is David_Bright_1934?” and “Who is the father of Robert_David_Bright_1965?” Note entailed fact that D_B_1934 isFatherOf R_D_B_1965 – we have defined only hasFather relation but stated that isFatherOf is its inverse.</vt:lpstr>
      <vt:lpstr>Other inferences for R_D_B_1965 reflecting property hierarchy – sub-property implies super-property</vt:lpstr>
      <vt:lpstr>Introducing ancestors and descendants: add new properties (hasRelation – symmetric; hasAncesstor – transitive; isAncesstorOf – inverse of hasAncesstor)</vt:lpstr>
      <vt:lpstr>Inferred property hierarchy</vt:lpstr>
      <vt:lpstr>Execution of the queries “Who are the descendants of W_G_B_1901? and “Who are the ancestors of  Robert_David_Bright_1965?”</vt:lpstr>
      <vt:lpstr>Who are the children and the father of D_B_1934?</vt:lpstr>
      <vt:lpstr>Adding grandparents properties (hasGrandparent, hasGrandmother, hasGrandfather and their inverses): inserted and inferred hierarchies</vt:lpstr>
      <vt:lpstr>Property chains for grandparents, great-grandparents, etc. reflect limited transitivity</vt:lpstr>
      <vt:lpstr>All inferred relations are also explicitly associated with a selected individual (only part of these relations shown here)</vt:lpstr>
      <vt:lpstr>Who are the grandparents/grandfathers/grandmothers  of R_D_B_1965?</vt:lpstr>
      <vt:lpstr>Creating classes to represent groups of objects in the kinship domain (Person, Sex, Man, Woman).This would allow us to describe the objects in terms of their type. We can put them all under the class DomainEntity to “enclose” the domain. Here is the description of the Person class. Note that restrictions (Subclass Of) on classes mean that we know something  about members of that class; Equivalent To means iff statements (i.e. axioms).</vt:lpstr>
      <vt:lpstr>hasSex property connects an object of type Person to an object of type Sex </vt:lpstr>
      <vt:lpstr>Inferred hierarchies</vt:lpstr>
      <vt:lpstr>Who is a Person, Man, Woman? How domains and ranges of hasMother/hasFather drive inferences? (31 Person; 10 Woman; 10 Man?)</vt:lpstr>
      <vt:lpstr>Who has a mother? Whose mother is M_G_R_1934?</vt:lpstr>
      <vt:lpstr>Inconsistencies: a stated or derived fact cannot be added to the Abox, because it contradicts other facts that are already there. Example: declare R_D_B_1965 hasMother David_Bright_1934</vt:lpstr>
      <vt:lpstr>Adding classes for Ancestors/Descendants (before/after reasoner). Note that the reasoner inferred that Person and Descendant classes are equivalent (have the same members) – same for subclasses.</vt:lpstr>
      <vt:lpstr>Defining domain and range of the properties makes a difference (compare with the next slide)</vt:lpstr>
      <vt:lpstr>Defining domain and range of the properties makes a difference. Answers to query about descendants will be different.</vt:lpstr>
      <vt:lpstr>Introducing sisterhood/brotherhood: the rules approach</vt:lpstr>
      <vt:lpstr>The missing part: sex not implied for all individuals. J_B_1964 has siblings, but no brother? The reason – Woman/Man can be inferred for some individuals only. Defining the sex property for individuals seems the easiest way to proceed.</vt:lpstr>
      <vt:lpstr>Man/Woman identified so far without sex property explicitly defined for all individuals (Person shown for comparison)</vt:lpstr>
      <vt:lpstr>What is known for individuals so far?</vt:lpstr>
      <vt:lpstr>Brotherhood/Sisterhood complete with sex defined for all individuals</vt:lpstr>
      <vt:lpstr>          Another query</vt:lpstr>
      <vt:lpstr>How to define half-siblings: the role of OWA</vt:lpstr>
      <vt:lpstr>More rules added</vt:lpstr>
      <vt:lpstr>More interesting query: Who are the wives of WB1970? Notice that hasWife is derived by rule 15, and then isWifeOf is derived by the reasoner as an inverse property of hasWife.</vt:lpstr>
      <vt:lpstr>Back to OWL version of the family ontology</vt:lpstr>
      <vt:lpstr>How much is inferred at this point by the reasoner for a named individual? Here is a small sample of inferred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kinship domain example from http://owl.cs.manchester.ac.uk/publications/talks-and-tutorials/fhkbtutorial/</dc:title>
  <dc:creator>Evgueni Kondarev</dc:creator>
  <cp:lastModifiedBy>Evgueni Kondarev</cp:lastModifiedBy>
  <cp:revision>51</cp:revision>
  <dcterms:created xsi:type="dcterms:W3CDTF">2019-03-09T13:59:59Z</dcterms:created>
  <dcterms:modified xsi:type="dcterms:W3CDTF">2019-04-07T00:21:33Z</dcterms:modified>
</cp:coreProperties>
</file>