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3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506D1-5508-40B1-8C79-38BF2E07BD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BE926E-6DF5-44CE-AFD2-0D5097993B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4647C-46D4-4383-8E37-7ADA785E7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2F3D-6EB5-40BA-BDCF-BFBCDA6FE930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8746C0-F448-453B-8AD9-0506543C7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95E26A-325A-45D3-9006-51A28E8A8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6F91-CADA-4DF8-8C6A-D00BE6200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72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3E591-3FDB-430D-B438-7F4FBFF2A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9B72A0-4C5C-408D-B3D6-1BD8B5E637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56315-52BA-44AF-93B5-46EF36F72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2F3D-6EB5-40BA-BDCF-BFBCDA6FE930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24962F-F3AD-44D3-B5DC-7DB2FFD71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4F356-9057-483E-8A26-D8A28BEC6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6F91-CADA-4DF8-8C6A-D00BE6200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99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38D606-6E92-4A15-87D2-1CB94801C7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83A8F6-6A4E-4BB6-ACE8-4822039761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D8B5B-A405-4AB0-B658-E8A42C7AA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2F3D-6EB5-40BA-BDCF-BFBCDA6FE930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BF9D9-D6E2-4888-8847-01A5DE581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335489-BA8B-41F2-869F-D8EF694F0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6F91-CADA-4DF8-8C6A-D00BE6200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52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1074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5435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600200"/>
            <a:ext cx="5435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9550400" y="63246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r>
              <a:rPr lang="en-US" altLang="x-none"/>
              <a:t>3-</a:t>
            </a:r>
            <a:fld id="{1877BE8A-1F04-7447-8544-E9FE4DC88CCB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86657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A50B0-8473-4DD3-A101-F69170DCE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E8455-8FBA-4908-A29E-853EA0C0D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698F1-66F0-465F-89C1-EB11AC8DB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2F3D-6EB5-40BA-BDCF-BFBCDA6FE930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5A252-0BB7-42CF-812A-296DDCFF4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E7A307-BB1C-4818-B3AC-73BA73E40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6F91-CADA-4DF8-8C6A-D00BE6200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65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609C6-5979-49C5-81FC-7C9A27E8F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07127E-678E-4327-A86C-4F6D0FE639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06ED79-0B06-41EE-82BB-0DF885BE5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2F3D-6EB5-40BA-BDCF-BFBCDA6FE930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8398C-354D-4633-83CB-A89E6A4C5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3E871-9BDB-4F28-9500-61DE2D74D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6F91-CADA-4DF8-8C6A-D00BE6200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316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05BD6-4F3A-48EE-B564-06A4FAE1D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E2BF4-7976-472F-987B-9148733CB5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C87B28-906B-4E1A-B0BD-07ABBA7AA4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00AC6-79BB-46E6-A808-E7A606CC9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2F3D-6EB5-40BA-BDCF-BFBCDA6FE930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AA8EF7-9BC6-4ADE-B65B-B804395D1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34B222-E055-47E5-85A7-4891B7BF5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6F91-CADA-4DF8-8C6A-D00BE6200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82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9AEE5-C66C-475A-BC4A-E69203050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A22297-23FA-4AB2-9630-099A53022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5A9DD4-9FF9-4370-94EE-FEA88453D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F686BE-842E-4A5C-94BA-6D0D541FC5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D47653-7E55-47A6-8FE7-3E7CB1D91C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5F42BB-EE5A-40D4-8C2F-843220376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2F3D-6EB5-40BA-BDCF-BFBCDA6FE930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96486E-2C8C-483F-A146-76220D1F3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425F02-CB49-45D9-A3F8-76555116F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6F91-CADA-4DF8-8C6A-D00BE6200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1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E5235-34AF-4702-9F71-874741C36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43E807-E339-42B5-A2F8-08B7C6CF7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2F3D-6EB5-40BA-BDCF-BFBCDA6FE930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3FFB31-AA70-4F1A-95BF-4CF3FBE1F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C2FFB9-95E4-4E82-844B-C3AC5CED5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6F91-CADA-4DF8-8C6A-D00BE6200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449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9AA7EF-806D-42DC-8312-BA3DCA9D4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2F3D-6EB5-40BA-BDCF-BFBCDA6FE930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322A85-5CBA-4E78-B546-E0C59CFD3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60F411-94A4-478B-851A-7613D203A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6F91-CADA-4DF8-8C6A-D00BE6200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31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12B94-5814-400C-86EB-A8D832EA7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B26EB-261F-4500-BEC6-9D1C60EC8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646C5A-2FE9-4252-9ABC-785ED7C0C3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EA39BF-A458-45E6-9B12-B5A7029B0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2F3D-6EB5-40BA-BDCF-BFBCDA6FE930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89ACC0-B08C-464A-B76F-25CB1AFBF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9FB1C7-8E0C-4A0B-A329-692480301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6F91-CADA-4DF8-8C6A-D00BE6200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81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B1C72-D6F0-46C9-B834-29D28CE71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711C5F-7DE8-4CFE-A719-4B93267A3F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F33D7A-05FD-466F-8937-FF46D23EFC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F556DC-656F-47B0-ABC1-43D1474DE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2F3D-6EB5-40BA-BDCF-BFBCDA6FE930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6421A1-4907-4404-9696-0855DA93B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F74ECC-4026-46B1-9F41-C5D3AF62F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6F91-CADA-4DF8-8C6A-D00BE6200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910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2AD64B-2157-43F3-BC45-4F82C824C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ADE576-A66A-4354-87DA-4C6A2C0C5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1CD7E-E851-4F51-8B18-42D5CEA40E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62F3D-6EB5-40BA-BDCF-BFBCDA6FE930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E83BB-0E84-45C6-BD28-CF950440F3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7ACD3C-FB70-4C24-A981-E6F27B6111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C6F91-CADA-4DF8-8C6A-D00BE6200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38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Wrapper Classes</a:t>
            </a:r>
          </a:p>
        </p:txBody>
      </p:sp>
      <p:sp>
        <p:nvSpPr>
          <p:cNvPr id="8909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1066801"/>
            <a:ext cx="8610600" cy="10588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/>
              <a:t>The </a:t>
            </a:r>
            <a:r>
              <a:rPr lang="en-US" altLang="x-none">
                <a:latin typeface="Courier New" charset="0"/>
              </a:rPr>
              <a:t>java.lang</a:t>
            </a:r>
            <a:r>
              <a:rPr lang="en-US" altLang="x-none"/>
              <a:t> package contains </a:t>
            </a:r>
            <a:r>
              <a:rPr lang="en-US" altLang="x-none" i="1"/>
              <a:t>wrapper classes</a:t>
            </a:r>
            <a:r>
              <a:rPr lang="en-US" altLang="x-none"/>
              <a:t> that correspond to each primitive type:</a:t>
            </a:r>
          </a:p>
        </p:txBody>
      </p:sp>
      <p:graphicFrame>
        <p:nvGraphicFramePr>
          <p:cNvPr id="51374" name="Group 174"/>
          <p:cNvGraphicFramePr>
            <a:graphicFrameLocks noGrp="1"/>
          </p:cNvGraphicFramePr>
          <p:nvPr>
            <p:ph sz="half" idx="2"/>
          </p:nvPr>
        </p:nvGraphicFramePr>
        <p:xfrm>
          <a:off x="3581400" y="2209800"/>
          <a:ext cx="4711700" cy="4114800"/>
        </p:xfrm>
        <a:graphic>
          <a:graphicData uri="http://schemas.openxmlformats.org/drawingml/2006/table">
            <a:tbl>
              <a:tblPr/>
              <a:tblGrid>
                <a:gridCol w="2395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6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+mn-lt"/>
                        </a:rPr>
                        <a:t>Primitive Type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sng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+mn-lt"/>
                        </a:rPr>
                        <a:t>Wrapper Class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byte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Byte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short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Short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int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Integer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long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Long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float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Float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double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Double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char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Character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boolean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Boolean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9506219"/>
      </p:ext>
    </p:extLst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Wrapper Classes</a:t>
            </a:r>
          </a:p>
        </p:txBody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The following declaration creates an </a:t>
            </a:r>
            <a:r>
              <a:rPr lang="en-US" altLang="x-none">
                <a:latin typeface="Courier New" charset="0"/>
              </a:rPr>
              <a:t>Integer</a:t>
            </a:r>
            <a:r>
              <a:rPr lang="en-US" altLang="x-none"/>
              <a:t> object which represents the integer 40 as an object </a:t>
            </a:r>
          </a:p>
          <a:p>
            <a:pPr algn="ctr">
              <a:lnSpc>
                <a:spcPct val="90000"/>
              </a:lnSpc>
              <a:spcBef>
                <a:spcPct val="70000"/>
              </a:spcBef>
              <a:buFont typeface="Times" charset="0"/>
              <a:buNone/>
            </a:pPr>
            <a:r>
              <a:rPr lang="en-US" altLang="x-none">
                <a:latin typeface="Courier New" charset="0"/>
              </a:rPr>
              <a:t>	Integer age = new Integer(40);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An object of a wrapper class can be used in any situation where a primitive value will not suffice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For example, some objects serve as containers of other objects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Primitive values could not be stored in such containers, but wrapper objects could be</a:t>
            </a:r>
          </a:p>
        </p:txBody>
      </p:sp>
      <p:sp>
        <p:nvSpPr>
          <p:cNvPr id="90115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3130591295"/>
      </p:ext>
    </p:extLst>
  </p:cSld>
  <p:clrMapOvr>
    <a:masterClrMapping/>
  </p:clrMapOvr>
  <p:transition spd="med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Wrapper Classes</a:t>
            </a:r>
          </a:p>
        </p:txBody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6275" y="1394619"/>
            <a:ext cx="8534400" cy="5257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 dirty="0"/>
              <a:t>Wrapper classes also contain static methods that help manage the associated type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x-none" dirty="0"/>
              <a:t>For example, the </a:t>
            </a:r>
            <a:r>
              <a:rPr lang="en-US" altLang="x-none" dirty="0">
                <a:latin typeface="Courier New" charset="0"/>
              </a:rPr>
              <a:t>Integer</a:t>
            </a:r>
            <a:r>
              <a:rPr lang="en-US" altLang="x-none" dirty="0"/>
              <a:t> class contains a method to convert an integer stored in a </a:t>
            </a:r>
            <a:r>
              <a:rPr lang="en-US" altLang="x-none" dirty="0">
                <a:latin typeface="Courier New" charset="0"/>
              </a:rPr>
              <a:t>String</a:t>
            </a:r>
            <a:r>
              <a:rPr lang="en-US" altLang="x-none" dirty="0"/>
              <a:t> to an </a:t>
            </a:r>
            <a:r>
              <a:rPr lang="en-US" altLang="x-none" dirty="0" err="1">
                <a:latin typeface="Courier New" charset="0"/>
              </a:rPr>
              <a:t>int</a:t>
            </a:r>
            <a:r>
              <a:rPr lang="en-US" altLang="x-none" dirty="0"/>
              <a:t> value:</a:t>
            </a:r>
          </a:p>
          <a:p>
            <a:pPr algn="ctr">
              <a:spcBef>
                <a:spcPct val="50000"/>
              </a:spcBef>
              <a:spcAft>
                <a:spcPts val="600"/>
              </a:spcAft>
              <a:buNone/>
            </a:pPr>
            <a:r>
              <a:rPr lang="en-US" altLang="x-none" dirty="0" err="1">
                <a:latin typeface="Courier New" charset="0"/>
              </a:rPr>
              <a:t>num</a:t>
            </a:r>
            <a:r>
              <a:rPr lang="en-US" altLang="x-none" dirty="0">
                <a:latin typeface="Courier New" charset="0"/>
              </a:rPr>
              <a:t> = </a:t>
            </a:r>
            <a:r>
              <a:rPr lang="en-US" altLang="x-none" dirty="0" err="1">
                <a:latin typeface="Courier New" charset="0"/>
              </a:rPr>
              <a:t>Integer.parseInt</a:t>
            </a:r>
            <a:r>
              <a:rPr lang="en-US" altLang="x-none" dirty="0">
                <a:latin typeface="Courier New" charset="0"/>
              </a:rPr>
              <a:t>(</a:t>
            </a:r>
            <a:r>
              <a:rPr lang="en-US" altLang="x-none" dirty="0" err="1">
                <a:latin typeface="Courier New" charset="0"/>
              </a:rPr>
              <a:t>str</a:t>
            </a:r>
            <a:r>
              <a:rPr lang="en-US" altLang="x-none" dirty="0">
                <a:latin typeface="Courier New" charset="0"/>
              </a:rPr>
              <a:t>);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x-none" dirty="0"/>
              <a:t>They often contain useful constants as well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x-none" dirty="0"/>
              <a:t>For example, the </a:t>
            </a:r>
            <a:r>
              <a:rPr lang="en-US" altLang="x-none" dirty="0">
                <a:latin typeface="Courier New" charset="0"/>
              </a:rPr>
              <a:t>Integer</a:t>
            </a:r>
            <a:r>
              <a:rPr lang="en-US" altLang="x-none" dirty="0"/>
              <a:t> class contains </a:t>
            </a:r>
            <a:r>
              <a:rPr lang="en-US" altLang="x-none" dirty="0">
                <a:latin typeface="Courier New" charset="0"/>
              </a:rPr>
              <a:t>MIN_VALUE</a:t>
            </a:r>
            <a:r>
              <a:rPr lang="en-US" altLang="x-none" dirty="0"/>
              <a:t> and </a:t>
            </a:r>
            <a:r>
              <a:rPr lang="en-US" altLang="x-none" dirty="0">
                <a:latin typeface="Courier New" charset="0"/>
              </a:rPr>
              <a:t>MAX_VALUE</a:t>
            </a:r>
            <a:r>
              <a:rPr lang="en-US" altLang="x-none" dirty="0"/>
              <a:t> which hold the smallest and largest </a:t>
            </a:r>
            <a:r>
              <a:rPr lang="en-US" altLang="x-none" dirty="0" err="1">
                <a:latin typeface="Courier New" charset="0"/>
              </a:rPr>
              <a:t>int</a:t>
            </a:r>
            <a:r>
              <a:rPr lang="en-US" altLang="x-none" dirty="0"/>
              <a:t> values</a:t>
            </a:r>
          </a:p>
        </p:txBody>
      </p:sp>
      <p:sp>
        <p:nvSpPr>
          <p:cNvPr id="91139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3157241935"/>
      </p:ext>
    </p:extLst>
  </p:cSld>
  <p:clrMapOvr>
    <a:masterClrMapping/>
  </p:clrMapOvr>
  <p:transition spd="med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Autoboxing</a:t>
            </a:r>
          </a:p>
        </p:txBody>
      </p:sp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32719"/>
            <a:ext cx="8610600" cy="51816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altLang="x-none" i="1" dirty="0"/>
              <a:t>Autoboxing</a:t>
            </a:r>
            <a:r>
              <a:rPr lang="en-US" altLang="x-none" dirty="0"/>
              <a:t> is the automatic conversion of a primitive value to a corresponding wrapper object: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Times" charset="0"/>
              <a:buNone/>
            </a:pPr>
            <a:r>
              <a:rPr lang="en-US" altLang="x-none" dirty="0">
                <a:latin typeface="Courier New" charset="0"/>
              </a:rPr>
              <a:t>			Integer </a:t>
            </a:r>
            <a:r>
              <a:rPr lang="en-US" altLang="x-none" dirty="0" err="1">
                <a:latin typeface="Courier New" charset="0"/>
              </a:rPr>
              <a:t>obj</a:t>
            </a:r>
            <a:r>
              <a:rPr lang="en-US" altLang="x-none" dirty="0">
                <a:latin typeface="Courier New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Times" charset="0"/>
              <a:buNone/>
            </a:pPr>
            <a:r>
              <a:rPr lang="en-US" altLang="x-none" dirty="0">
                <a:latin typeface="Courier New" charset="0"/>
              </a:rPr>
              <a:t>			</a:t>
            </a:r>
            <a:r>
              <a:rPr lang="en-US" altLang="x-none" dirty="0" err="1">
                <a:latin typeface="Courier New" charset="0"/>
              </a:rPr>
              <a:t>int</a:t>
            </a:r>
            <a:r>
              <a:rPr lang="en-US" altLang="x-none" dirty="0">
                <a:latin typeface="Courier New" charset="0"/>
              </a:rPr>
              <a:t> </a:t>
            </a:r>
            <a:r>
              <a:rPr lang="en-US" altLang="x-none" dirty="0" err="1">
                <a:latin typeface="Courier New" charset="0"/>
              </a:rPr>
              <a:t>num</a:t>
            </a:r>
            <a:r>
              <a:rPr lang="en-US" altLang="x-none" dirty="0">
                <a:latin typeface="Courier New" charset="0"/>
              </a:rPr>
              <a:t> = 42;</a:t>
            </a:r>
          </a:p>
          <a:p>
            <a:pPr>
              <a:spcBef>
                <a:spcPct val="0"/>
              </a:spcBef>
              <a:spcAft>
                <a:spcPts val="1800"/>
              </a:spcAft>
              <a:buNone/>
            </a:pPr>
            <a:r>
              <a:rPr lang="en-US" altLang="x-none" dirty="0">
                <a:latin typeface="Courier New" charset="0"/>
              </a:rPr>
              <a:t>			</a:t>
            </a:r>
            <a:r>
              <a:rPr lang="en-US" altLang="x-none" dirty="0" err="1">
                <a:latin typeface="Courier New" charset="0"/>
              </a:rPr>
              <a:t>obj</a:t>
            </a:r>
            <a:r>
              <a:rPr lang="en-US" altLang="x-none" dirty="0">
                <a:latin typeface="Courier New" charset="0"/>
              </a:rPr>
              <a:t> = </a:t>
            </a:r>
            <a:r>
              <a:rPr lang="en-US" altLang="x-none" dirty="0" err="1">
                <a:latin typeface="Courier New" charset="0"/>
              </a:rPr>
              <a:t>num</a:t>
            </a:r>
            <a:r>
              <a:rPr lang="en-US" altLang="x-none" dirty="0">
                <a:latin typeface="Courier New" charset="0"/>
              </a:rPr>
              <a:t>;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altLang="x-none" dirty="0"/>
              <a:t>The assignment creates the appropriate </a:t>
            </a:r>
            <a:r>
              <a:rPr lang="en-US" altLang="x-none" dirty="0">
                <a:latin typeface="Courier New" charset="0"/>
              </a:rPr>
              <a:t>Integer</a:t>
            </a:r>
            <a:r>
              <a:rPr lang="en-US" altLang="x-none" dirty="0"/>
              <a:t> object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altLang="x-none" dirty="0"/>
              <a:t>The reverse conversion (called </a:t>
            </a:r>
            <a:r>
              <a:rPr lang="en-US" altLang="x-none" i="1" dirty="0"/>
              <a:t>unboxing</a:t>
            </a:r>
            <a:r>
              <a:rPr lang="en-US" altLang="x-none" dirty="0"/>
              <a:t>) also occurs automatically as needed</a:t>
            </a:r>
          </a:p>
        </p:txBody>
      </p:sp>
      <p:sp>
        <p:nvSpPr>
          <p:cNvPr id="92163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1394215282"/>
      </p:ext>
    </p:extLst>
  </p:cSld>
  <p:clrMapOvr>
    <a:masterClrMapping/>
  </p:clrMapOvr>
  <p:transition spd="med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Quick Check</a:t>
            </a:r>
          </a:p>
        </p:txBody>
      </p:sp>
      <p:sp>
        <p:nvSpPr>
          <p:cNvPr id="9318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93187" name="TextBox 5"/>
          <p:cNvSpPr txBox="1">
            <a:spLocks noChangeArrowheads="1"/>
          </p:cNvSpPr>
          <p:nvPr/>
        </p:nvSpPr>
        <p:spPr bwMode="auto">
          <a:xfrm>
            <a:off x="908050" y="1358900"/>
            <a:ext cx="8610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dirty="0"/>
              <a:t>Are the following assignments valid? Explain.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dirty="0"/>
          </a:p>
        </p:txBody>
      </p:sp>
      <p:sp>
        <p:nvSpPr>
          <p:cNvPr id="41990" name="TextBox 6"/>
          <p:cNvSpPr txBox="1">
            <a:spLocks noChangeArrowheads="1"/>
          </p:cNvSpPr>
          <p:nvPr/>
        </p:nvSpPr>
        <p:spPr bwMode="auto">
          <a:xfrm>
            <a:off x="1981200" y="1981200"/>
            <a:ext cx="64643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Double value = 15.75;</a:t>
            </a:r>
          </a:p>
          <a:p>
            <a:pPr>
              <a:spcBef>
                <a:spcPct val="0"/>
              </a:spcBef>
              <a:spcAft>
                <a:spcPts val="1200"/>
              </a:spcAft>
              <a:buNone/>
            </a:pPr>
            <a:endParaRPr lang="en-US" altLang="x-none" sz="2400" b="1">
              <a:latin typeface="Courier New" charset="0"/>
              <a:ea typeface="Courier New" charset="0"/>
              <a:cs typeface="Courier New" charset="0"/>
            </a:endParaRPr>
          </a:p>
          <a:p>
            <a:pPr>
              <a:spcBef>
                <a:spcPct val="0"/>
              </a:spcBef>
              <a:spcAft>
                <a:spcPts val="1200"/>
              </a:spcAft>
              <a:buNone/>
            </a:pPr>
            <a:endParaRPr lang="en-US" altLang="x-none" sz="2400" b="1">
              <a:latin typeface="Courier New" charset="0"/>
              <a:ea typeface="Courier New" charset="0"/>
              <a:cs typeface="Courier New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Character ch = new Character('T');</a:t>
            </a:r>
          </a:p>
          <a:p>
            <a:pPr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char myChar = ch;</a:t>
            </a:r>
          </a:p>
        </p:txBody>
      </p:sp>
    </p:spTree>
    <p:extLst>
      <p:ext uri="{BB962C8B-B14F-4D97-AF65-F5344CB8AC3E}">
        <p14:creationId xmlns:p14="http://schemas.microsoft.com/office/powerpoint/2010/main" val="1576855160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Quick Check</a:t>
            </a:r>
          </a:p>
        </p:txBody>
      </p:sp>
      <p:sp>
        <p:nvSpPr>
          <p:cNvPr id="9421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94211" name="TextBox 5"/>
          <p:cNvSpPr txBox="1">
            <a:spLocks noChangeArrowheads="1"/>
          </p:cNvSpPr>
          <p:nvPr/>
        </p:nvSpPr>
        <p:spPr bwMode="auto">
          <a:xfrm>
            <a:off x="908050" y="1379538"/>
            <a:ext cx="8610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dirty="0"/>
              <a:t>Are the following assignments valid? Explain.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dirty="0"/>
          </a:p>
        </p:txBody>
      </p:sp>
      <p:sp>
        <p:nvSpPr>
          <p:cNvPr id="94212" name="TextBox 6"/>
          <p:cNvSpPr txBox="1">
            <a:spLocks noChangeArrowheads="1"/>
          </p:cNvSpPr>
          <p:nvPr/>
        </p:nvSpPr>
        <p:spPr bwMode="auto">
          <a:xfrm>
            <a:off x="1981200" y="1981200"/>
            <a:ext cx="64643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Double value = 15.75;</a:t>
            </a:r>
          </a:p>
          <a:p>
            <a:pPr>
              <a:spcBef>
                <a:spcPct val="0"/>
              </a:spcBef>
              <a:spcAft>
                <a:spcPts val="1200"/>
              </a:spcAft>
              <a:buNone/>
            </a:pPr>
            <a:endParaRPr lang="en-US" altLang="x-none" sz="2400" b="1">
              <a:latin typeface="Courier New" charset="0"/>
              <a:ea typeface="Courier New" charset="0"/>
              <a:cs typeface="Courier New" charset="0"/>
            </a:endParaRPr>
          </a:p>
          <a:p>
            <a:pPr>
              <a:spcBef>
                <a:spcPct val="0"/>
              </a:spcBef>
              <a:spcAft>
                <a:spcPts val="1200"/>
              </a:spcAft>
              <a:buNone/>
            </a:pPr>
            <a:endParaRPr lang="en-US" altLang="x-none" sz="2400" b="1">
              <a:latin typeface="Courier New" charset="0"/>
              <a:ea typeface="Courier New" charset="0"/>
              <a:cs typeface="Courier New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Character ch = new Character('T');</a:t>
            </a:r>
          </a:p>
          <a:p>
            <a:pPr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char myChar = ch;</a:t>
            </a: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1981201" y="2590800"/>
            <a:ext cx="8431213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x-none" sz="2400">
                <a:ea typeface="Courier New" charset="0"/>
                <a:cs typeface="Courier New" charset="0"/>
              </a:rPr>
              <a:t>Yes. The double literal is autoboxed into a </a:t>
            </a:r>
            <a:r>
              <a:rPr lang="en-US" altLang="x-none" sz="2400">
                <a:latin typeface="Courier New" charset="0"/>
                <a:ea typeface="Courier New" charset="0"/>
                <a:cs typeface="Courier New" charset="0"/>
              </a:rPr>
              <a:t>Double</a:t>
            </a:r>
            <a:r>
              <a:rPr lang="en-US" altLang="x-none" sz="2400">
                <a:ea typeface="Courier New" charset="0"/>
                <a:cs typeface="Courier New" charset="0"/>
              </a:rPr>
              <a:t> object.</a:t>
            </a:r>
          </a:p>
          <a:p>
            <a:pPr>
              <a:spcBef>
                <a:spcPct val="0"/>
              </a:spcBef>
              <a:spcAft>
                <a:spcPts val="1200"/>
              </a:spcAft>
              <a:buNone/>
            </a:pPr>
            <a:endParaRPr lang="en-US" altLang="x-none" sz="2400">
              <a:ea typeface="Courier New" charset="0"/>
              <a:cs typeface="Courier New" charset="0"/>
            </a:endParaRPr>
          </a:p>
          <a:p>
            <a:pPr>
              <a:spcBef>
                <a:spcPct val="0"/>
              </a:spcBef>
              <a:spcAft>
                <a:spcPts val="1200"/>
              </a:spcAft>
              <a:buNone/>
            </a:pPr>
            <a:endParaRPr lang="en-US" altLang="x-none" sz="2400">
              <a:ea typeface="Courier New" charset="0"/>
              <a:cs typeface="Courier New" charset="0"/>
            </a:endParaRPr>
          </a:p>
          <a:p>
            <a:pPr>
              <a:spcBef>
                <a:spcPct val="0"/>
              </a:spcBef>
              <a:spcAft>
                <a:spcPts val="1200"/>
              </a:spcAft>
              <a:buNone/>
            </a:pPr>
            <a:endParaRPr lang="en-US" altLang="x-none" sz="2400">
              <a:ea typeface="Courier New" charset="0"/>
              <a:cs typeface="Courier New" charset="0"/>
            </a:endParaRPr>
          </a:p>
          <a:p>
            <a:pPr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x-none" sz="2400">
                <a:ea typeface="Courier New" charset="0"/>
                <a:cs typeface="Courier New" charset="0"/>
              </a:rPr>
              <a:t>Yes, the char in the object is unboxed before the assignment.</a:t>
            </a:r>
          </a:p>
        </p:txBody>
      </p:sp>
    </p:spTree>
    <p:extLst>
      <p:ext uri="{BB962C8B-B14F-4D97-AF65-F5344CB8AC3E}">
        <p14:creationId xmlns:p14="http://schemas.microsoft.com/office/powerpoint/2010/main" val="12169544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264</Words>
  <Application>Microsoft Office PowerPoint</Application>
  <PresentationFormat>Widescreen</PresentationFormat>
  <Paragraphs>63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Times</vt:lpstr>
      <vt:lpstr>Times New Roman</vt:lpstr>
      <vt:lpstr>Office Theme</vt:lpstr>
      <vt:lpstr>Wrapper Classes</vt:lpstr>
      <vt:lpstr>Wrapper Classes</vt:lpstr>
      <vt:lpstr>Wrapper Classes</vt:lpstr>
      <vt:lpstr>Autoboxing</vt:lpstr>
      <vt:lpstr>Quick Check</vt:lpstr>
      <vt:lpstr>Quick Check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Wrapper Classes</dc:title>
  <dc:creator>Evgueni Kondarev</dc:creator>
  <cp:lastModifiedBy>Evgueni Kondarev</cp:lastModifiedBy>
  <cp:revision>2</cp:revision>
  <dcterms:created xsi:type="dcterms:W3CDTF">2017-12-19T17:38:56Z</dcterms:created>
  <dcterms:modified xsi:type="dcterms:W3CDTF">2017-12-19T17:40:05Z</dcterms:modified>
</cp:coreProperties>
</file>