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56"/>
  </p:notesMasterIdLst>
  <p:handoutMasterIdLst>
    <p:handoutMasterId r:id="rId57"/>
  </p:handoutMasterIdLst>
  <p:sldIdLst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275" r:id="rId11"/>
    <p:sldId id="276" r:id="rId12"/>
    <p:sldId id="277" r:id="rId13"/>
    <p:sldId id="359" r:id="rId14"/>
    <p:sldId id="279" r:id="rId15"/>
    <p:sldId id="280" r:id="rId16"/>
    <p:sldId id="360" r:id="rId17"/>
    <p:sldId id="362" r:id="rId18"/>
    <p:sldId id="363" r:id="rId19"/>
    <p:sldId id="364" r:id="rId20"/>
    <p:sldId id="365" r:id="rId21"/>
    <p:sldId id="429" r:id="rId22"/>
    <p:sldId id="430" r:id="rId23"/>
    <p:sldId id="282" r:id="rId24"/>
    <p:sldId id="283" r:id="rId25"/>
    <p:sldId id="284" r:id="rId26"/>
    <p:sldId id="286" r:id="rId27"/>
    <p:sldId id="287" r:id="rId28"/>
    <p:sldId id="377" r:id="rId29"/>
    <p:sldId id="379" r:id="rId30"/>
    <p:sldId id="378" r:id="rId31"/>
    <p:sldId id="380" r:id="rId32"/>
    <p:sldId id="381" r:id="rId33"/>
    <p:sldId id="382" r:id="rId34"/>
    <p:sldId id="288" r:id="rId35"/>
    <p:sldId id="289" r:id="rId36"/>
    <p:sldId id="290" r:id="rId37"/>
    <p:sldId id="317" r:id="rId38"/>
    <p:sldId id="319" r:id="rId39"/>
    <p:sldId id="320" r:id="rId40"/>
    <p:sldId id="321" r:id="rId41"/>
    <p:sldId id="322" r:id="rId42"/>
    <p:sldId id="431" r:id="rId43"/>
    <p:sldId id="432" r:id="rId44"/>
    <p:sldId id="433" r:id="rId45"/>
    <p:sldId id="434" r:id="rId46"/>
    <p:sldId id="435" r:id="rId47"/>
    <p:sldId id="436" r:id="rId48"/>
    <p:sldId id="437" r:id="rId49"/>
    <p:sldId id="438" r:id="rId50"/>
    <p:sldId id="439" r:id="rId51"/>
    <p:sldId id="440" r:id="rId52"/>
    <p:sldId id="441" r:id="rId53"/>
    <p:sldId id="442" r:id="rId54"/>
    <p:sldId id="443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  <a:srgbClr val="D9FB9D"/>
    <a:srgbClr val="CCF5A3"/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248"/>
    <p:restoredTop sz="94674"/>
  </p:normalViewPr>
  <p:slideViewPr>
    <p:cSldViewPr>
      <p:cViewPr varScale="1">
        <p:scale>
          <a:sx n="79" d="100"/>
          <a:sy n="79" d="100"/>
        </p:scale>
        <p:origin x="8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73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5E810-606D-324E-B1FC-665AB30C72D6}" type="datetime1">
              <a:rPr lang="en-US" altLang="x-none"/>
              <a:pPr/>
              <a:t>12/22/2017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41045-1FD9-D74B-B1CE-E84B580B8EB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5675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8C10C1-A446-FC4F-9972-70A6DC2C764C}" type="datetime1">
              <a:rPr lang="en-US" altLang="x-none"/>
              <a:pPr/>
              <a:t>12/22/2017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F391F0-FD46-3E49-B106-4234D0D8E48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6144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4030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04382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69044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62D14-E138-D745-9AD6-36B40A0C89D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991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B1D2D-261D-5848-8E42-4474DA7A9EB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43825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D17CD-B73D-AF48-AEA7-A8FD35418FD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785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D5219-0793-704B-8C06-DB82B9E50EB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366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70971-2343-0948-A5D7-79EA9436BD9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785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69C02-319D-AF46-B89B-973C20F8834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6522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BC1A5-3D39-6344-A033-1F80D8E1C70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531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2128B-D5D8-DD43-B3A9-CD419F2837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71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678089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FDC96-BE4E-984F-AEE2-B860EA2FC77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97731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D4143-CC88-E743-9E2A-DE3B7E8021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3371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98CED-8FBF-F140-AE2B-2331B5FA0F4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6438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54095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61104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9650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1710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9767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7239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224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Heading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556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687D44-D61C-524D-BE9B-D6B9CF241EA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Passing Objects to Methods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What a method does with a parameter may or may not have a permanent effect (outside the method)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Note the difference between changing the internal state of an object versus changing which object a reference points to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ParameterTester.java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ParameterModifier.java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Num.java 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endParaRPr lang="en-US" altLang="x-none"/>
          </a:p>
        </p:txBody>
      </p:sp>
      <p:sp>
        <p:nvSpPr>
          <p:cNvPr id="1290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571765205"/>
      </p:ext>
    </p:extLst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static Modifier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343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We declare static methods and variables using the </a:t>
            </a:r>
            <a:r>
              <a:rPr lang="en-US" altLang="x-none">
                <a:latin typeface="Courier New" charset="0"/>
              </a:rPr>
              <a:t>static</a:t>
            </a:r>
            <a:r>
              <a:rPr lang="en-US" altLang="x-none"/>
              <a:t> modifier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It associates the method or variable with the class rather than with an object of that class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Static methods are sometimes called </a:t>
            </a:r>
            <a:r>
              <a:rPr lang="en-US" altLang="x-none" i="1"/>
              <a:t>class methods</a:t>
            </a:r>
            <a:r>
              <a:rPr lang="en-US" altLang="x-none"/>
              <a:t> and static variables are sometimes called </a:t>
            </a:r>
            <a:r>
              <a:rPr lang="en-US" altLang="x-none" i="1"/>
              <a:t>class variables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Let's carefully consider the implications of each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Static Variables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  <a:noFill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x-none"/>
              <a:t>Normally, each object has its own data space, but if a variable is declared as static, only one copy of the variable exists</a:t>
            </a:r>
          </a:p>
          <a:p>
            <a:pPr>
              <a:spcBef>
                <a:spcPct val="60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          private static float price;</a:t>
            </a:r>
          </a:p>
          <a:p>
            <a:pPr>
              <a:spcBef>
                <a:spcPct val="60000"/>
              </a:spcBef>
            </a:pPr>
            <a:r>
              <a:rPr lang="en-US" altLang="x-none"/>
              <a:t>Memory space for a static variable is created when the class is first referenced</a:t>
            </a:r>
          </a:p>
          <a:p>
            <a:pPr>
              <a:spcBef>
                <a:spcPct val="60000"/>
              </a:spcBef>
            </a:pPr>
            <a:r>
              <a:rPr lang="en-US" altLang="x-none"/>
              <a:t>All objects instantiated from the class share its static variables</a:t>
            </a:r>
          </a:p>
          <a:p>
            <a:pPr>
              <a:spcBef>
                <a:spcPct val="60000"/>
              </a:spcBef>
            </a:pPr>
            <a:r>
              <a:rPr lang="en-US" altLang="x-none"/>
              <a:t>Changing the value of a static variable in one object changes it for all others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Static Methods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86800" cy="1905000"/>
          </a:xfrm>
          <a:noFill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x-none"/>
              <a:t>Because it is declared as static,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cube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method can be invoked through the class name: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value = Helper.cube(4);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1524000" y="1371600"/>
            <a:ext cx="5943600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class </a:t>
            </a:r>
            <a:r>
              <a:rPr lang="en-US" altLang="x-none" sz="2000" b="1">
                <a:latin typeface="Courier New" charset="0"/>
              </a:rPr>
              <a:t>Helper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static int </a:t>
            </a:r>
            <a:r>
              <a:rPr lang="en-US" altLang="x-none" sz="2000" b="1">
                <a:latin typeface="Courier New" charset="0"/>
              </a:rPr>
              <a:t>cube(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int </a:t>
            </a:r>
            <a:r>
              <a:rPr lang="en-US" altLang="x-none" sz="2000" b="1">
                <a:latin typeface="Courier New" charset="0"/>
              </a:rPr>
              <a:t>num)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return </a:t>
            </a:r>
            <a:r>
              <a:rPr lang="en-US" altLang="x-none" sz="2000" b="1">
                <a:latin typeface="Courier New" charset="0"/>
              </a:rPr>
              <a:t>num * num * num;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}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  <a:endParaRPr lang="en-US" altLang="x-none" sz="20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Static Class Members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order of the modifiers can be interchanged, but by convention visibility modifiers come first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Recall that the </a:t>
            </a:r>
            <a:r>
              <a:rPr lang="en-US" altLang="x-none">
                <a:latin typeface="Courier New" charset="0"/>
              </a:rPr>
              <a:t>main</a:t>
            </a:r>
            <a:r>
              <a:rPr lang="en-US" altLang="x-none"/>
              <a:t> method is static – it is invoked by the Java interpreter without creating an object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Static methods cannot reference instance variables because instance variables don't exist until an object exists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However, a static method can reference static variables or local variables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Static Class Members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Static methods and static variables often work together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The following example keeps track of how many </a:t>
            </a:r>
            <a:r>
              <a:rPr lang="en-US" altLang="x-none">
                <a:latin typeface="Courier New" charset="0"/>
              </a:rPr>
              <a:t>Slogan</a:t>
            </a:r>
            <a:r>
              <a:rPr lang="en-US" altLang="x-none"/>
              <a:t> objects have been created using a static variable, and makes that information available using a static method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SloganCounter.java 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Slogan.java 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609600" y="533400"/>
            <a:ext cx="7910513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SloganCounter.java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the static modifier.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SloganCounter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several Slogan objects and prints the number of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objects that were created.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Slogan obj;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obj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Slogan("Remember the Alamo.");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System.out.println(obj);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obj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Slogan("Don't Worry. Be Happy.");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System.out.println(obj);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1203" name="TextBox 5"/>
          <p:cNvSpPr txBox="1">
            <a:spLocks noChangeArrowheads="1"/>
          </p:cNvSpPr>
          <p:nvPr/>
        </p:nvSpPr>
        <p:spPr bwMode="auto">
          <a:xfrm>
            <a:off x="609600" y="1292225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obj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Slogan("Live Free or Die.");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System.out.println(obj);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obj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Slogan("Talk is Cheap.");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System.out.println(obj);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obj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Slogan("Write Once, Run Anywhere.");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System.out.println(obj);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System.out.println("Slogans created: " + Slogan.getCount());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2227" name="TextBox 5"/>
          <p:cNvSpPr txBox="1">
            <a:spLocks noChangeArrowheads="1"/>
          </p:cNvSpPr>
          <p:nvPr/>
        </p:nvSpPr>
        <p:spPr bwMode="auto">
          <a:xfrm>
            <a:off x="609600" y="1292225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Slogan("Live Free or Die.");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Slogan("Talk is Cheap.");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Slogan("Write Once, Run Anywhere.");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obj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("Slogans created: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Slogan.getCount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87650" y="1143000"/>
            <a:ext cx="3460750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Output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Remember the Alamo.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Don't Worry. Be Happy.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Live Free or Die.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Talk is Cheap.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Write Once, Run Anywhere.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Slogans created: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3251" name="TextBox 5"/>
          <p:cNvSpPr txBox="1">
            <a:spLocks noChangeArrowheads="1"/>
          </p:cNvSpPr>
          <p:nvPr/>
        </p:nvSpPr>
        <p:spPr bwMode="auto">
          <a:xfrm>
            <a:off x="609600" y="7620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Slogan.java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single slogan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Slogan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phrase;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static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count = 0;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Constructor: Sets up the slogan and counts the number of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instances created.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Slogan(String str)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phrase = str;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count++;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4275" name="TextBox 5"/>
          <p:cNvSpPr txBox="1">
            <a:spLocks noChangeArrowheads="1"/>
          </p:cNvSpPr>
          <p:nvPr/>
        </p:nvSpPr>
        <p:spPr bwMode="auto">
          <a:xfrm>
            <a:off x="609600" y="10398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this slogan as a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phrase;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number of instances of this class that have been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getCount()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count;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6858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ParameterTester.java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effects of passing various types of parameters.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ParameterTester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Sets up three variables (one primitive and two objects) to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serve as actual parameters to the changeValues method. Prints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their values before and after calling the method.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ParameterModifier modifier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ParameterModifier();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int a1 = 111;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 a2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Num(222);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 a3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Num(333);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518468455"/>
      </p:ext>
    </p:extLst>
  </p:cSld>
  <p:clrMapOvr>
    <a:masterClrMapping/>
  </p:clrMapOvr>
  <p:transition spd="med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5300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 dirty="0"/>
              <a:t>Why can't a static method refer to an instance variable?</a:t>
            </a:r>
          </a:p>
          <a:p>
            <a:pPr eaLnBrk="1" hangingPunct="1"/>
            <a:endParaRPr lang="en-US" altLang="x-none" sz="2800" dirty="0"/>
          </a:p>
        </p:txBody>
      </p:sp>
    </p:spTree>
  </p:cSld>
  <p:clrMapOvr>
    <a:masterClrMapping/>
  </p:clrMapOvr>
  <p:transition spd="med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6324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 dirty="0"/>
              <a:t>Why can't a static method refer to an instance variable?</a:t>
            </a:r>
          </a:p>
          <a:p>
            <a:pPr eaLnBrk="1" hangingPunct="1"/>
            <a:endParaRPr lang="en-US" altLang="x-none" sz="2800" dirty="0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782638" y="2362200"/>
            <a:ext cx="7561262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Because instance data is created only when an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x-none">
                <a:ea typeface="Courier New" charset="0"/>
                <a:cs typeface="Courier New" charset="0"/>
              </a:rPr>
              <a:t>object is created.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x-none">
                <a:ea typeface="Courier New" charset="0"/>
                <a:cs typeface="Courier New" charset="0"/>
              </a:rPr>
              <a:t>You don't need an object to execute a static method.</a:t>
            </a:r>
          </a:p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And even if you had an object, which object's instance</a:t>
            </a:r>
          </a:p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data would be referenced? (remember, the method is</a:t>
            </a:r>
          </a:p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invoked through the class name)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Class Relationships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Classes in a software system can have various types of relationships to each other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Three of the most common relationships: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Dependency: A </a:t>
            </a:r>
            <a:r>
              <a:rPr lang="en-US" altLang="x-none" i="1"/>
              <a:t>uses</a:t>
            </a:r>
            <a:r>
              <a:rPr lang="en-US" altLang="x-none"/>
              <a:t> B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Aggregation: A </a:t>
            </a:r>
            <a:r>
              <a:rPr lang="en-US" altLang="x-none" i="1"/>
              <a:t>has-a</a:t>
            </a:r>
            <a:r>
              <a:rPr lang="en-US" altLang="x-none"/>
              <a:t> B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Inheritance: A </a:t>
            </a:r>
            <a:r>
              <a:rPr lang="en-US" altLang="x-none" i="1"/>
              <a:t>is-a</a:t>
            </a:r>
            <a:r>
              <a:rPr lang="en-US" altLang="x-none"/>
              <a:t> B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Let's discuss dependency and aggregation further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Inheritance is discussed in detail in Chapter 9</a:t>
            </a: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Dependency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</a:t>
            </a:r>
            <a:r>
              <a:rPr lang="en-US" altLang="x-none" i="1"/>
              <a:t>dependency</a:t>
            </a:r>
            <a:r>
              <a:rPr lang="en-US" altLang="x-none"/>
              <a:t> exists when one class relies on another in some way, usually by invoking the methods of the other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We've seen dependencies in many previous examples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We don't want numerous or complex dependencies among classes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Nor do we want complex classes that don't depend on others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good design strikes the right balance</a:t>
            </a: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Dependency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Some dependencies occur between objects of the same class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A method of the class may accept an object of the same class as a parameter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For example, the </a:t>
            </a:r>
            <a:r>
              <a:rPr lang="en-US" altLang="x-none" dirty="0" err="1">
                <a:latin typeface="Courier New" charset="0"/>
              </a:rPr>
              <a:t>concat</a:t>
            </a:r>
            <a:r>
              <a:rPr lang="en-US" altLang="x-none" dirty="0"/>
              <a:t> method of the </a:t>
            </a:r>
            <a:r>
              <a:rPr lang="en-US" altLang="x-none" dirty="0">
                <a:latin typeface="Courier New" charset="0"/>
              </a:rPr>
              <a:t>String</a:t>
            </a:r>
            <a:r>
              <a:rPr lang="en-US" altLang="x-none" dirty="0"/>
              <a:t> class takes as a parameter another </a:t>
            </a:r>
            <a:r>
              <a:rPr lang="en-US" altLang="x-none" dirty="0">
                <a:latin typeface="Courier New" charset="0"/>
              </a:rPr>
              <a:t>String</a:t>
            </a:r>
            <a:r>
              <a:rPr lang="en-US" altLang="x-none" dirty="0"/>
              <a:t> object</a:t>
            </a:r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 sz="2400" dirty="0">
                <a:latin typeface="Courier New" charset="0"/>
              </a:rPr>
              <a:t>str3 = str1.concat(str2);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Aggregation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/>
              <a:t>An </a:t>
            </a:r>
            <a:r>
              <a:rPr lang="en-US" altLang="x-none" i="1"/>
              <a:t>aggregate </a:t>
            </a:r>
            <a:r>
              <a:rPr lang="en-US" altLang="x-none"/>
              <a:t>is an object that is made up of other objects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Therefore aggregation is a </a:t>
            </a:r>
            <a:r>
              <a:rPr lang="en-US" altLang="x-none" i="1"/>
              <a:t>has-a </a:t>
            </a:r>
            <a:r>
              <a:rPr lang="en-US" altLang="x-none"/>
              <a:t>relationship</a:t>
            </a:r>
          </a:p>
          <a:p>
            <a:pPr lvl="1">
              <a:spcBef>
                <a:spcPct val="50000"/>
              </a:spcBef>
            </a:pPr>
            <a:r>
              <a:rPr lang="en-US" altLang="x-none" sz="2800"/>
              <a:t>A car </a:t>
            </a:r>
            <a:r>
              <a:rPr lang="en-US" altLang="x-none" sz="2800" i="1"/>
              <a:t>has a</a:t>
            </a:r>
            <a:r>
              <a:rPr lang="en-US" altLang="x-none" sz="2800"/>
              <a:t> chassis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An aggregate object contains references to other objects as instance data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This is a special kind of dependency; the aggregate relies on the objects that compose it</a:t>
            </a:r>
          </a:p>
        </p:txBody>
      </p:sp>
      <p:sp>
        <p:nvSpPr>
          <p:cNvPr id="737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Aggregation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In the following example, a </a:t>
            </a:r>
            <a:r>
              <a:rPr lang="en-US" altLang="x-none">
                <a:latin typeface="Courier New" charset="0"/>
              </a:rPr>
              <a:t>Student</a:t>
            </a:r>
            <a:r>
              <a:rPr lang="en-US" altLang="x-none"/>
              <a:t> object is composed, in part, of </a:t>
            </a:r>
            <a:r>
              <a:rPr lang="en-US" altLang="x-none">
                <a:latin typeface="Courier New" charset="0"/>
              </a:rPr>
              <a:t>Address</a:t>
            </a:r>
            <a:r>
              <a:rPr lang="en-US" altLang="x-none"/>
              <a:t> objects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A student has an address (in fact each student has two addresses)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StudentBody.java 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Student.java 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Address.java </a:t>
            </a:r>
          </a:p>
        </p:txBody>
      </p:sp>
      <p:sp>
        <p:nvSpPr>
          <p:cNvPr id="747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5779" name="TextBox 5"/>
          <p:cNvSpPr txBox="1">
            <a:spLocks noChangeArrowheads="1"/>
          </p:cNvSpPr>
          <p:nvPr/>
        </p:nvSpPr>
        <p:spPr bwMode="auto">
          <a:xfrm>
            <a:off x="609600" y="306388"/>
            <a:ext cx="7910513" cy="6310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StudentBody.java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aggregate class.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StudentBody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some Address and Student objects and prints them.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school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Address("800 Lancaster Ave.", "Villanova",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 "PA", 19085);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Address("21 Jump Street", "Lynchburg",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"VA", 24551);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Student john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Student("John", "Smith",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school);</a:t>
            </a:r>
          </a:p>
          <a:p>
            <a:pPr eaLnBrk="1" hangingPunct="1"/>
            <a:endParaRPr lang="en-US" altLang="x-none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Address("123 Main Street", "Euclid", "OH",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44132);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Student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marsha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Student("Marsha", "Jones",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school);</a:t>
            </a:r>
          </a:p>
          <a:p>
            <a:pPr eaLnBrk="1" hangingPunct="1"/>
            <a:endParaRPr lang="en-US" altLang="x-none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(john);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marsha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 dirty="0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6803" name="TextBox 5"/>
          <p:cNvSpPr txBox="1">
            <a:spLocks noChangeArrowheads="1"/>
          </p:cNvSpPr>
          <p:nvPr/>
        </p:nvSpPr>
        <p:spPr bwMode="auto">
          <a:xfrm>
            <a:off x="609600" y="306388"/>
            <a:ext cx="7910513" cy="6310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StudentBody.java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aggregate class.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StudentBody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Creates some Address and Student objects and prints them.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school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Address("800 Lancaster Ave.", "Villanova",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 "PA", 19085);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Address("21 Jump Street", "Lynchburg",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"VA", 24551);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Student john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Student("John", "Smith",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school);</a:t>
            </a:r>
          </a:p>
          <a:p>
            <a:pPr eaLnBrk="1" hangingPunct="1"/>
            <a:endParaRPr lang="en-US" altLang="x-none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Address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Address("123 Main Street", "Euclid", "OH",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     44132);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Student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marsha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Student("Marsha", "Jones",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mHome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school);</a:t>
            </a:r>
          </a:p>
          <a:p>
            <a:pPr eaLnBrk="1" hangingPunct="1"/>
            <a:endParaRPr lang="en-US" altLang="x-none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(john);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marsha</a:t>
            </a:r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 dirty="0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048000" y="228600"/>
            <a:ext cx="2844800" cy="4494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Output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John Smith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Home Address: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21 Jump Street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Lynchburg, VA  24551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School Address: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800 Lancaster Ave.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Villanova, PA  19085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Marsha Jones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Home Address: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123 Main Street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Euclid, OH  44132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School Address: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800 Lancaster Ave.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Villanova, PA  19085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7827" name="TextBox 5"/>
          <p:cNvSpPr txBox="1">
            <a:spLocks noChangeArrowheads="1"/>
          </p:cNvSpPr>
          <p:nvPr/>
        </p:nvSpPr>
        <p:spPr bwMode="auto">
          <a:xfrm>
            <a:off x="609600" y="609600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Student.java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college student.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Student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firstName, lastName;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Address homeAddress, schoolAddress;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Constructor: Sets up this student with the specified values.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Student(String first, String last, Address home,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Address school)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firstName = first;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lastName = last;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homeAddress = home;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schoolAddress = school;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14478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System.out.println("Before calling changeValues:");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System.out.println("a1\ta2\ta3");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System.out.println(a1 + "\t" + a2 + "\t" + a3 + "\n");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modifier.changeValues(a1, a2, a3);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System.out.println("After calling changeValues:");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System.out.println("a1\ta2\ta3");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System.out.println(a1 + "\t" + a2 + "\t" + a3 + "\n");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0612476"/>
      </p:ext>
    </p:extLst>
  </p:cSld>
  <p:clrMapOvr>
    <a:masterClrMapping/>
  </p:clrMapOvr>
  <p:transition spd="med"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8851" name="TextBox 5"/>
          <p:cNvSpPr txBox="1">
            <a:spLocks noChangeArrowheads="1"/>
          </p:cNvSpPr>
          <p:nvPr/>
        </p:nvSpPr>
        <p:spPr bwMode="auto">
          <a:xfrm>
            <a:off x="609600" y="10890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a string description of this Student object.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result;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result = firstName + " " + lastName + "\n";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result += "Home Address:\n" + homeAddress + "\n";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result += "School Address:\n" + schoolAddress;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result;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9875" name="TextBox 5"/>
          <p:cNvSpPr txBox="1">
            <a:spLocks noChangeArrowheads="1"/>
          </p:cNvSpPr>
          <p:nvPr/>
        </p:nvSpPr>
        <p:spPr bwMode="auto">
          <a:xfrm>
            <a:off x="609600" y="609600"/>
            <a:ext cx="7910513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Address.java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street address.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Address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streetAddress, city, state;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long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zipCode;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Constructor: Sets up this address with the specified data.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Address(String street, String town, String st,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zip)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streetAddress = street;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city = town;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state = st;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zipCode = zip;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0899" name="TextBox 5"/>
          <p:cNvSpPr txBox="1">
            <a:spLocks noChangeArrowheads="1"/>
          </p:cNvSpPr>
          <p:nvPr/>
        </p:nvSpPr>
        <p:spPr bwMode="auto">
          <a:xfrm>
            <a:off x="609600" y="1216025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a description of this Address object.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result;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result = streetAddress + "\n";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result += city + ", " + state + "  " + zipCode;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result;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Aggregation in UML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066800" y="1600200"/>
            <a:ext cx="6934200" cy="4038600"/>
            <a:chOff x="928" y="912"/>
            <a:chExt cx="4368" cy="2544"/>
          </a:xfrm>
        </p:grpSpPr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928" y="912"/>
              <a:ext cx="2000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latin typeface="Arial Unicode MS" charset="0"/>
                </a:rPr>
                <a:t>StudentBody</a:t>
              </a:r>
            </a:p>
          </p:txBody>
        </p:sp>
        <p:sp>
          <p:nvSpPr>
            <p:cNvPr id="81926" name="Rectangle 6"/>
            <p:cNvSpPr>
              <a:spLocks noChangeArrowheads="1"/>
            </p:cNvSpPr>
            <p:nvPr/>
          </p:nvSpPr>
          <p:spPr bwMode="auto">
            <a:xfrm>
              <a:off x="928" y="1170"/>
              <a:ext cx="2000" cy="192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x-none" altLang="x-none" sz="2000" b="1">
                <a:latin typeface="Verdana" charset="0"/>
              </a:endParaRPr>
            </a:p>
          </p:txBody>
        </p:sp>
        <p:sp>
          <p:nvSpPr>
            <p:cNvPr id="81927" name="Rectangle 7"/>
            <p:cNvSpPr>
              <a:spLocks noChangeArrowheads="1"/>
            </p:cNvSpPr>
            <p:nvPr/>
          </p:nvSpPr>
          <p:spPr bwMode="auto">
            <a:xfrm>
              <a:off x="928" y="1353"/>
              <a:ext cx="2000" cy="297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1600" b="1">
                  <a:latin typeface="Arial Unicode MS" charset="0"/>
                </a:rPr>
                <a:t>+ main (args : String[]) : void</a:t>
              </a:r>
            </a:p>
          </p:txBody>
        </p:sp>
        <p:sp>
          <p:nvSpPr>
            <p:cNvPr id="81928" name="Rectangle 8"/>
            <p:cNvSpPr>
              <a:spLocks noChangeArrowheads="1"/>
            </p:cNvSpPr>
            <p:nvPr/>
          </p:nvSpPr>
          <p:spPr bwMode="auto">
            <a:xfrm>
              <a:off x="3504" y="1904"/>
              <a:ext cx="1792" cy="336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1600" b="1">
                  <a:latin typeface="Arial Unicode MS" charset="0"/>
                </a:rPr>
                <a:t>+ toString() : String</a:t>
              </a:r>
            </a:p>
          </p:txBody>
        </p:sp>
        <p:sp>
          <p:nvSpPr>
            <p:cNvPr id="81929" name="Rectangle 12"/>
            <p:cNvSpPr>
              <a:spLocks noChangeArrowheads="1"/>
            </p:cNvSpPr>
            <p:nvPr/>
          </p:nvSpPr>
          <p:spPr bwMode="auto">
            <a:xfrm>
              <a:off x="3505" y="921"/>
              <a:ext cx="1791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latin typeface="Arial Unicode MS" charset="0"/>
                </a:rPr>
                <a:t>Student</a:t>
              </a:r>
            </a:p>
          </p:txBody>
        </p:sp>
        <p:sp>
          <p:nvSpPr>
            <p:cNvPr id="81930" name="Rectangle 13"/>
            <p:cNvSpPr>
              <a:spLocks noChangeArrowheads="1"/>
            </p:cNvSpPr>
            <p:nvPr/>
          </p:nvSpPr>
          <p:spPr bwMode="auto">
            <a:xfrm>
              <a:off x="3504" y="1176"/>
              <a:ext cx="1792" cy="72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1600" b="1">
                  <a:latin typeface="Arial Unicode MS" charset="0"/>
                </a:rPr>
                <a:t>- firstName : String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lastName : String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homeAddress : Address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schoolAddress : Address</a:t>
              </a:r>
            </a:p>
          </p:txBody>
        </p:sp>
        <p:sp>
          <p:nvSpPr>
            <p:cNvPr id="81931" name="Rectangle 14"/>
            <p:cNvSpPr>
              <a:spLocks noChangeArrowheads="1"/>
            </p:cNvSpPr>
            <p:nvPr/>
          </p:nvSpPr>
          <p:spPr bwMode="auto">
            <a:xfrm>
              <a:off x="1280" y="3120"/>
              <a:ext cx="1792" cy="336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1600" b="1">
                  <a:latin typeface="Arial Unicode MS" charset="0"/>
                </a:rPr>
                <a:t>+ toString() : String</a:t>
              </a:r>
            </a:p>
          </p:txBody>
        </p:sp>
        <p:sp>
          <p:nvSpPr>
            <p:cNvPr id="81932" name="Rectangle 15"/>
            <p:cNvSpPr>
              <a:spLocks noChangeArrowheads="1"/>
            </p:cNvSpPr>
            <p:nvPr/>
          </p:nvSpPr>
          <p:spPr bwMode="auto">
            <a:xfrm>
              <a:off x="1280" y="2392"/>
              <a:ext cx="1792" cy="72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1600" b="1">
                  <a:latin typeface="Arial Unicode MS" charset="0"/>
                </a:rPr>
                <a:t>- streetAddress : String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city : String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state : String</a:t>
              </a:r>
            </a:p>
            <a:p>
              <a:pPr eaLnBrk="1" hangingPunct="1"/>
              <a:r>
                <a:rPr lang="en-US" altLang="x-none" sz="1600" b="1">
                  <a:latin typeface="Arial Unicode MS" charset="0"/>
                </a:rPr>
                <a:t>- zipCode : long</a:t>
              </a:r>
            </a:p>
          </p:txBody>
        </p:sp>
        <p:sp>
          <p:nvSpPr>
            <p:cNvPr id="81933" name="Rectangle 18"/>
            <p:cNvSpPr>
              <a:spLocks noChangeArrowheads="1"/>
            </p:cNvSpPr>
            <p:nvPr/>
          </p:nvSpPr>
          <p:spPr bwMode="auto">
            <a:xfrm>
              <a:off x="1280" y="2137"/>
              <a:ext cx="1792" cy="258"/>
            </a:xfrm>
            <a:prstGeom prst="rect">
              <a:avLst/>
            </a:prstGeom>
            <a:solidFill>
              <a:srgbClr val="96FE96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latin typeface="Arial Unicode MS" charset="0"/>
                </a:rPr>
                <a:t>Address</a:t>
              </a:r>
            </a:p>
          </p:txBody>
        </p:sp>
        <p:sp>
          <p:nvSpPr>
            <p:cNvPr id="81934" name="AutoShape 20"/>
            <p:cNvSpPr>
              <a:spLocks noChangeArrowheads="1"/>
            </p:cNvSpPr>
            <p:nvPr/>
          </p:nvSpPr>
          <p:spPr bwMode="auto">
            <a:xfrm>
              <a:off x="4080" y="2256"/>
              <a:ext cx="240" cy="240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cxnSp>
          <p:nvCxnSpPr>
            <p:cNvPr id="81935" name="AutoShape 21"/>
            <p:cNvCxnSpPr>
              <a:cxnSpLocks noChangeShapeType="1"/>
              <a:stCxn id="81934" idx="2"/>
              <a:endCxn id="81932" idx="3"/>
            </p:cNvCxnSpPr>
            <p:nvPr/>
          </p:nvCxnSpPr>
          <p:spPr bwMode="auto">
            <a:xfrm rot="5400000">
              <a:off x="3506" y="2062"/>
              <a:ext cx="260" cy="112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936" name="Line 9"/>
            <p:cNvSpPr>
              <a:spLocks noChangeShapeType="1"/>
            </p:cNvSpPr>
            <p:nvPr/>
          </p:nvSpPr>
          <p:spPr bwMode="auto">
            <a:xfrm>
              <a:off x="2928" y="10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Ctr="1">
              <a:spAutoFit/>
            </a:bodyPr>
            <a:lstStyle/>
            <a:p>
              <a:endParaRPr lang="en-US"/>
            </a:p>
          </p:txBody>
        </p:sp>
      </p:grpSp>
      <p:sp>
        <p:nvSpPr>
          <p:cNvPr id="81924" name="Footer Placeholder 1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this Reference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066800"/>
            <a:ext cx="89154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this</a:t>
            </a:r>
            <a:r>
              <a:rPr lang="en-US" altLang="x-none"/>
              <a:t> reference allows an object to refer to itself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/>
              <a:t>That is, the </a:t>
            </a:r>
            <a:r>
              <a:rPr lang="en-US" altLang="x-none">
                <a:latin typeface="Courier New" charset="0"/>
              </a:rPr>
              <a:t>this</a:t>
            </a:r>
            <a:r>
              <a:rPr lang="en-US" altLang="x-none"/>
              <a:t> reference, used inside a method, refers to the object through which the method is being executed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Suppose the </a:t>
            </a:r>
            <a:r>
              <a:rPr lang="en-US" altLang="x-none">
                <a:latin typeface="Courier New" charset="0"/>
              </a:rPr>
              <a:t>this</a:t>
            </a:r>
            <a:r>
              <a:rPr lang="en-US" altLang="x-none"/>
              <a:t> reference is used inside a method called </a:t>
            </a:r>
            <a:r>
              <a:rPr lang="en-US" altLang="x-none">
                <a:latin typeface="Courier New" charset="0"/>
              </a:rPr>
              <a:t>tryMe</a:t>
            </a:r>
            <a:r>
              <a:rPr lang="en-US" altLang="x-none"/>
              <a:t>, which is invoked as follows: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obj1.tryMe();</a:t>
            </a:r>
          </a:p>
          <a:p>
            <a:pPr algn="ctr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obj2.tryMe();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/>
              <a:t>In the first invocation,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this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reference refers to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obj1</a:t>
            </a:r>
            <a:r>
              <a:rPr lang="en-US" altLang="x-none"/>
              <a:t>; in the second it refers to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obj2</a:t>
            </a:r>
          </a:p>
        </p:txBody>
      </p:sp>
      <p:sp>
        <p:nvSpPr>
          <p:cNvPr id="82948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this reference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2590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this</a:t>
            </a:r>
            <a:r>
              <a:rPr lang="en-US" altLang="x-none"/>
              <a:t> reference can be used to distinguish the instance variables of a class from corresponding method parameters with the same names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constructor of the </a:t>
            </a:r>
            <a:r>
              <a:rPr lang="en-US" altLang="x-none">
                <a:latin typeface="Courier New" charset="0"/>
              </a:rPr>
              <a:t>Account</a:t>
            </a:r>
            <a:r>
              <a:rPr lang="en-US" altLang="x-none"/>
              <a:t> class from Chapter 4 could have been written as follows:</a:t>
            </a:r>
          </a:p>
        </p:txBody>
      </p:sp>
      <p:sp>
        <p:nvSpPr>
          <p:cNvPr id="83972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663950"/>
            <a:ext cx="7315200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</a:t>
            </a:r>
            <a:r>
              <a:rPr lang="en-US" altLang="x-none" sz="2000" b="1">
                <a:latin typeface="Courier New" charset="0"/>
              </a:rPr>
              <a:t>Account(String name,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long </a:t>
            </a:r>
            <a:r>
              <a:rPr lang="en-US" altLang="x-none" sz="2000" b="1">
                <a:latin typeface="Courier New" charset="0"/>
              </a:rPr>
              <a:t>acctNumber, 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         double balance)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this</a:t>
            </a:r>
            <a:r>
              <a:rPr lang="en-US" altLang="x-none" sz="2000" b="1">
                <a:latin typeface="Courier New" charset="0"/>
              </a:rPr>
              <a:t>.name = name;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this</a:t>
            </a:r>
            <a:r>
              <a:rPr lang="en-US" altLang="x-none" sz="2000" b="1">
                <a:latin typeface="Courier New" charset="0"/>
              </a:rPr>
              <a:t>.acctNumber = acctNumber;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this</a:t>
            </a:r>
            <a:r>
              <a:rPr lang="en-US" altLang="x-none" sz="2000" b="1">
                <a:latin typeface="Courier New" charset="0"/>
              </a:rPr>
              <a:t>.balance = balance;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Objects as Parameters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x-none"/>
              <a:t>Another important issue related to method design involves parameter passing</a:t>
            </a:r>
          </a:p>
          <a:p>
            <a:pPr>
              <a:spcBef>
                <a:spcPct val="60000"/>
              </a:spcBef>
            </a:pPr>
            <a:r>
              <a:rPr lang="en-US" altLang="x-none"/>
              <a:t>Parameters in a Java method are </a:t>
            </a:r>
            <a:r>
              <a:rPr lang="en-US" altLang="x-none" i="1"/>
              <a:t>passed by value</a:t>
            </a:r>
            <a:endParaRPr lang="en-US" altLang="x-none"/>
          </a:p>
          <a:p>
            <a:pPr>
              <a:spcBef>
                <a:spcPct val="60000"/>
              </a:spcBef>
            </a:pPr>
            <a:r>
              <a:rPr lang="en-US" altLang="x-none"/>
              <a:t>A copy of the </a:t>
            </a:r>
            <a:r>
              <a:rPr lang="en-US" altLang="x-none" i="1"/>
              <a:t>actual parameter </a:t>
            </a:r>
            <a:r>
              <a:rPr lang="en-US" altLang="x-none"/>
              <a:t>(the value passed in) is stored into the </a:t>
            </a:r>
            <a:r>
              <a:rPr lang="en-US" altLang="x-none" i="1"/>
              <a:t>formal parameter </a:t>
            </a:r>
            <a:r>
              <a:rPr lang="en-US" altLang="x-none"/>
              <a:t>(in the method header)</a:t>
            </a:r>
          </a:p>
          <a:p>
            <a:pPr>
              <a:spcBef>
                <a:spcPct val="60000"/>
              </a:spcBef>
            </a:pPr>
            <a:r>
              <a:rPr lang="en-US" altLang="x-none"/>
              <a:t>When an object is passed to a method, the actual parameter and the formal parameter become aliases of each other</a:t>
            </a:r>
          </a:p>
        </p:txBody>
      </p:sp>
      <p:sp>
        <p:nvSpPr>
          <p:cNvPr id="12800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Method Overloading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Let's look at one more important method design issue: method overloading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i="1"/>
              <a:t>Method overloading</a:t>
            </a:r>
            <a:r>
              <a:rPr lang="en-US" altLang="x-none"/>
              <a:t> is the process of giving a single method name multiple definitions in a class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If a method is overloaded, the method name is not sufficient to determine which method is being called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 i="1"/>
              <a:t>signature</a:t>
            </a:r>
            <a:r>
              <a:rPr lang="en-US" altLang="x-none"/>
              <a:t> of each overloaded method must be unique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signature includes the number, type, and order of the parameters</a:t>
            </a:r>
          </a:p>
        </p:txBody>
      </p:sp>
      <p:sp>
        <p:nvSpPr>
          <p:cNvPr id="137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Method Overloading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0509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compiler determines which method is being invoked by analyzing the parameters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838200" y="2386013"/>
            <a:ext cx="369411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float tryMe(int x)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return x + .375;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838200" y="4267200"/>
            <a:ext cx="5172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float tryMe(int x, float y)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return x*y;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105400" y="3016250"/>
            <a:ext cx="3841750" cy="869950"/>
            <a:chOff x="3216" y="1756"/>
            <a:chExt cx="2420" cy="548"/>
          </a:xfrm>
        </p:grpSpPr>
        <p:sp>
          <p:nvSpPr>
            <p:cNvPr id="138249" name="Text Box 11"/>
            <p:cNvSpPr txBox="1">
              <a:spLocks noChangeArrowheads="1"/>
            </p:cNvSpPr>
            <p:nvPr/>
          </p:nvSpPr>
          <p:spPr bwMode="auto">
            <a:xfrm>
              <a:off x="3216" y="2054"/>
              <a:ext cx="2420" cy="250"/>
            </a:xfrm>
            <a:prstGeom prst="rect">
              <a:avLst/>
            </a:prstGeom>
            <a:solidFill>
              <a:srgbClr val="F5E9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sz="2000" b="1">
                  <a:latin typeface="Courier New" charset="0"/>
                </a:rPr>
                <a:t>result = tryMe(25, 4.32)</a:t>
              </a:r>
            </a:p>
          </p:txBody>
        </p:sp>
        <p:sp>
          <p:nvSpPr>
            <p:cNvPr id="138250" name="Text Box 12"/>
            <p:cNvSpPr txBox="1">
              <a:spLocks noChangeArrowheads="1"/>
            </p:cNvSpPr>
            <p:nvPr/>
          </p:nvSpPr>
          <p:spPr bwMode="auto">
            <a:xfrm>
              <a:off x="3780" y="1756"/>
              <a:ext cx="10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solidFill>
                    <a:srgbClr val="008000"/>
                  </a:solidFill>
                  <a:latin typeface="Verdana" charset="0"/>
                </a:rPr>
                <a:t>Invocation</a:t>
              </a:r>
              <a:endParaRPr lang="en-US" altLang="x-none">
                <a:solidFill>
                  <a:srgbClr val="008000"/>
                </a:solidFill>
                <a:latin typeface="Verdana" charset="0"/>
              </a:endParaRPr>
            </a:p>
          </p:txBody>
        </p:sp>
      </p:grpSp>
      <p:cxnSp>
        <p:nvCxnSpPr>
          <p:cNvPr id="165901" name="AutoShape 13"/>
          <p:cNvCxnSpPr>
            <a:cxnSpLocks noChangeShapeType="1"/>
            <a:stCxn id="138249" idx="2"/>
            <a:endCxn id="165896" idx="3"/>
          </p:cNvCxnSpPr>
          <p:nvPr/>
        </p:nvCxnSpPr>
        <p:spPr bwMode="auto">
          <a:xfrm rot="5400000">
            <a:off x="5935662" y="3960813"/>
            <a:ext cx="1165225" cy="1016000"/>
          </a:xfrm>
          <a:prstGeom prst="bentConnector2">
            <a:avLst/>
          </a:prstGeom>
          <a:noFill/>
          <a:ln w="57150">
            <a:solidFill>
              <a:srgbClr val="DE2C28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8248" name="Footer Placeholder 1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  <p:bldP spid="16589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Method Overloading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tabLst>
                <a:tab pos="2292350" algn="l"/>
              </a:tabLst>
            </a:pPr>
            <a:r>
              <a:rPr lang="en-US" altLang="x-none" dirty="0"/>
              <a:t>The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dirty="0" err="1">
                <a:latin typeface="Courier New" charset="0"/>
              </a:rPr>
              <a:t>println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dirty="0"/>
              <a:t>method is overloaded: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dirty="0">
                <a:latin typeface="Courier New" charset="0"/>
              </a:rPr>
              <a:t>            </a:t>
            </a:r>
            <a:r>
              <a:rPr lang="en-US" altLang="x-none" sz="2400" b="1" dirty="0" err="1">
                <a:latin typeface="Courier New" charset="0"/>
              </a:rPr>
              <a:t>println</a:t>
            </a:r>
            <a:r>
              <a:rPr lang="en-US" altLang="x-none" sz="2400" b="1" dirty="0">
                <a:latin typeface="Courier New" charset="0"/>
              </a:rPr>
              <a:t>(String s)</a:t>
            </a:r>
          </a:p>
          <a:p>
            <a:pPr>
              <a:lnSpc>
                <a:spcPct val="90000"/>
              </a:lnSpc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b="1" dirty="0">
                <a:latin typeface="Courier New" charset="0"/>
              </a:rPr>
              <a:t>            </a:t>
            </a:r>
            <a:r>
              <a:rPr lang="en-US" altLang="x-none" sz="2400" b="1" dirty="0" err="1">
                <a:latin typeface="Courier New" charset="0"/>
              </a:rPr>
              <a:t>println</a:t>
            </a:r>
            <a:r>
              <a:rPr lang="en-US" altLang="x-none" sz="2400" b="1" dirty="0">
                <a:latin typeface="Courier New" charset="0"/>
              </a:rPr>
              <a:t>(</a:t>
            </a:r>
            <a:r>
              <a:rPr lang="en-US" altLang="x-none" sz="2400" b="1" dirty="0" err="1">
                <a:latin typeface="Courier New" charset="0"/>
              </a:rPr>
              <a:t>int</a:t>
            </a:r>
            <a:r>
              <a:rPr lang="en-US" altLang="x-none" sz="2400" b="1" dirty="0">
                <a:latin typeface="Courier New" charset="0"/>
              </a:rPr>
              <a:t> </a:t>
            </a:r>
            <a:r>
              <a:rPr lang="en-US" altLang="x-none" sz="2400" b="1" dirty="0" err="1">
                <a:latin typeface="Courier New" charset="0"/>
              </a:rPr>
              <a:t>i</a:t>
            </a:r>
            <a:r>
              <a:rPr lang="en-US" altLang="x-none" sz="24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b="1" dirty="0">
                <a:latin typeface="Courier New" charset="0"/>
              </a:rPr>
              <a:t>            </a:t>
            </a:r>
            <a:r>
              <a:rPr lang="en-US" altLang="x-none" sz="2400" b="1" dirty="0" err="1">
                <a:latin typeface="Courier New" charset="0"/>
              </a:rPr>
              <a:t>println</a:t>
            </a:r>
            <a:r>
              <a:rPr lang="en-US" altLang="x-none" sz="2400" b="1" dirty="0">
                <a:latin typeface="Courier New" charset="0"/>
              </a:rPr>
              <a:t>(double d)</a:t>
            </a:r>
          </a:p>
          <a:p>
            <a:pPr>
              <a:lnSpc>
                <a:spcPct val="90000"/>
              </a:lnSpc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b="1" dirty="0">
                <a:latin typeface="Courier New" charset="0"/>
              </a:rPr>
              <a:t>		</a:t>
            </a:r>
            <a:r>
              <a:rPr lang="en-US" altLang="x-none" dirty="0"/>
              <a:t>and so on...</a:t>
            </a:r>
          </a:p>
          <a:p>
            <a:pPr>
              <a:lnSpc>
                <a:spcPct val="90000"/>
              </a:lnSpc>
              <a:spcBef>
                <a:spcPct val="75000"/>
              </a:spcBef>
              <a:tabLst>
                <a:tab pos="2292350" algn="l"/>
              </a:tabLst>
            </a:pPr>
            <a:r>
              <a:rPr lang="en-US" altLang="x-none" dirty="0"/>
              <a:t>The following lines invoke different versions of the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dirty="0" err="1">
                <a:latin typeface="Courier New" charset="0"/>
              </a:rPr>
              <a:t>println</a:t>
            </a:r>
            <a:r>
              <a:rPr lang="en-US" altLang="x-none" dirty="0">
                <a:latin typeface="Courier New" charset="0"/>
              </a:rPr>
              <a:t> </a:t>
            </a:r>
            <a:r>
              <a:rPr lang="en-US" altLang="x-none" dirty="0"/>
              <a:t>method:</a:t>
            </a:r>
          </a:p>
          <a:p>
            <a:pPr>
              <a:lnSpc>
                <a:spcPct val="90000"/>
              </a:lnSpc>
              <a:spcBef>
                <a:spcPct val="90000"/>
              </a:spcBef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dirty="0">
                <a:latin typeface="Courier New" charset="0"/>
              </a:rPr>
              <a:t>     </a:t>
            </a:r>
            <a:r>
              <a:rPr lang="en-US" altLang="x-none" sz="2400" dirty="0" err="1">
                <a:latin typeface="Courier New" charset="0"/>
              </a:rPr>
              <a:t>System.out.println</a:t>
            </a:r>
            <a:r>
              <a:rPr lang="en-US" altLang="x-none" sz="2400" dirty="0">
                <a:latin typeface="Courier New" charset="0"/>
              </a:rPr>
              <a:t>("The total is:");</a:t>
            </a:r>
          </a:p>
          <a:p>
            <a:pPr>
              <a:lnSpc>
                <a:spcPct val="90000"/>
              </a:lnSpc>
              <a:buFont typeface="Times" charset="0"/>
              <a:buNone/>
              <a:tabLst>
                <a:tab pos="2292350" algn="l"/>
              </a:tabLst>
            </a:pPr>
            <a:r>
              <a:rPr lang="en-US" altLang="x-none" sz="2400" dirty="0">
                <a:latin typeface="Courier New" charset="0"/>
              </a:rPr>
              <a:t>     </a:t>
            </a:r>
            <a:r>
              <a:rPr lang="en-US" altLang="x-none" sz="2400" dirty="0" err="1">
                <a:latin typeface="Courier New" charset="0"/>
              </a:rPr>
              <a:t>System.out.println</a:t>
            </a:r>
            <a:r>
              <a:rPr lang="en-US" altLang="x-none" sz="2400" dirty="0">
                <a:latin typeface="Courier New" charset="0"/>
              </a:rPr>
              <a:t>(total);</a:t>
            </a:r>
            <a:endParaRPr lang="en-US" altLang="x-none" sz="2400" dirty="0"/>
          </a:p>
        </p:txBody>
      </p:sp>
      <p:sp>
        <p:nvSpPr>
          <p:cNvPr id="1392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14478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  <a:p>
            <a:pPr>
              <a:defRPr/>
            </a:pP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("Before calling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changeValues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("a1\ta2\ta3");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(a1 + "\t" + a2 + "\t" + a3 + "\n");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modifier.changeValues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(a1, a2, a3);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("After calling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changeValues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:");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("a1\ta2\ta3");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(a1 + "\t" + a2 + "\t" + a3 + "\n");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508250" y="839788"/>
            <a:ext cx="3816350" cy="44942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Output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Before calling changeValues: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a1	a2	a3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111	222	333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Before changing the values: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f1	f2	f3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111	222	333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After changing the values: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f1	f2	f3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999	888	777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After calling changeValues: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a1	a2	a3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111	888	333</a:t>
            </a:r>
          </a:p>
        </p:txBody>
      </p:sp>
    </p:spTree>
    <p:extLst>
      <p:ext uri="{BB962C8B-B14F-4D97-AF65-F5344CB8AC3E}">
        <p14:creationId xmlns:p14="http://schemas.microsoft.com/office/powerpoint/2010/main" val="4101073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Overloading Methods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267200"/>
          </a:xfrm>
          <a:noFill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x-none"/>
              <a:t>The return type of the method is </a:t>
            </a:r>
            <a:r>
              <a:rPr lang="en-US" altLang="x-none" u="sng"/>
              <a:t>not</a:t>
            </a:r>
            <a:r>
              <a:rPr lang="en-US" altLang="x-none"/>
              <a:t> part of the signature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That is, overloaded methods cannot differ only by their return type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Constructors can be overloaded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Overloaded constructors provide multiple ways to initialize a new object</a:t>
            </a:r>
          </a:p>
        </p:txBody>
      </p:sp>
      <p:sp>
        <p:nvSpPr>
          <p:cNvPr id="140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Java </a:t>
            </a:r>
            <a:r>
              <a:rPr lang="en-US" altLang="x-none" i="1"/>
              <a:t>interface</a:t>
            </a:r>
            <a:r>
              <a:rPr lang="en-US" altLang="x-none"/>
              <a:t> is a collection of abstract methods and constants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</a:t>
            </a:r>
            <a:r>
              <a:rPr lang="en-US" altLang="x-none" i="1"/>
              <a:t>abstract method</a:t>
            </a:r>
            <a:r>
              <a:rPr lang="en-US" altLang="x-none"/>
              <a:t> is a method header without a method body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abstract method can be declared using the modifier </a:t>
            </a:r>
            <a:r>
              <a:rPr lang="en-US" altLang="x-none">
                <a:latin typeface="Courier New" charset="0"/>
              </a:rPr>
              <a:t>abstract</a:t>
            </a:r>
            <a:r>
              <a:rPr lang="en-US" altLang="x-none"/>
              <a:t>, but because all methods in an interface are abstract, usually it is left off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interface is used to establish a set of methods that a class will implement</a:t>
            </a:r>
          </a:p>
        </p:txBody>
      </p:sp>
      <p:sp>
        <p:nvSpPr>
          <p:cNvPr id="860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775964667"/>
      </p:ext>
    </p:extLst>
  </p:cSld>
  <p:clrMapOvr>
    <a:masterClrMapping/>
  </p:clrMapOvr>
  <p:transition spd="med"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87043" name="Footer Placeholder 1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7044" name="TextBox 11"/>
          <p:cNvSpPr txBox="1">
            <a:spLocks noChangeArrowheads="1"/>
          </p:cNvSpPr>
          <p:nvPr/>
        </p:nvSpPr>
        <p:spPr bwMode="auto">
          <a:xfrm>
            <a:off x="762000" y="2292350"/>
            <a:ext cx="7543800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interface </a:t>
            </a:r>
            <a:r>
              <a:rPr lang="en-US" altLang="x-none" sz="2000" b="1">
                <a:latin typeface="Courier New" charset="0"/>
              </a:rPr>
              <a:t>Doable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void </a:t>
            </a:r>
            <a:r>
              <a:rPr lang="en-US" altLang="x-none" sz="2000" b="1">
                <a:latin typeface="Courier New" charset="0"/>
              </a:rPr>
              <a:t>doThis();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int </a:t>
            </a:r>
            <a:r>
              <a:rPr lang="en-US" altLang="x-none" sz="2000" b="1">
                <a:latin typeface="Courier New" charset="0"/>
              </a:rPr>
              <a:t>doThat();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void </a:t>
            </a:r>
            <a:r>
              <a:rPr lang="en-US" altLang="x-none" sz="2000" b="1">
                <a:latin typeface="Courier New" charset="0"/>
              </a:rPr>
              <a:t>doThis2(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double </a:t>
            </a:r>
            <a:r>
              <a:rPr lang="en-US" altLang="x-none" sz="2000" b="1">
                <a:latin typeface="Courier New" charset="0"/>
              </a:rPr>
              <a:t>value,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char </a:t>
            </a:r>
            <a:r>
              <a:rPr lang="en-US" altLang="x-none" sz="2000" b="1">
                <a:latin typeface="Courier New" charset="0"/>
              </a:rPr>
              <a:t>ch);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boolean </a:t>
            </a:r>
            <a:r>
              <a:rPr lang="en-US" altLang="x-none" sz="2000" b="1">
                <a:latin typeface="Courier New" charset="0"/>
              </a:rPr>
              <a:t>doTheOther(int num);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114800" y="4343400"/>
            <a:ext cx="3600450" cy="1158875"/>
            <a:chOff x="2942" y="2832"/>
            <a:chExt cx="2268" cy="730"/>
          </a:xfrm>
        </p:grpSpPr>
        <p:sp>
          <p:nvSpPr>
            <p:cNvPr id="87050" name="Text Box 9"/>
            <p:cNvSpPr txBox="1">
              <a:spLocks noChangeArrowheads="1"/>
            </p:cNvSpPr>
            <p:nvPr/>
          </p:nvSpPr>
          <p:spPr bwMode="auto">
            <a:xfrm>
              <a:off x="2942" y="3120"/>
              <a:ext cx="22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</a:rPr>
                <a:t>A semicolon immediately</a:t>
              </a:r>
            </a:p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</a:rPr>
                <a:t>follows each method header</a:t>
              </a:r>
              <a:endParaRPr lang="en-US" altLang="x-none">
                <a:solidFill>
                  <a:srgbClr val="000000"/>
                </a:solidFill>
              </a:endParaRPr>
            </a:p>
          </p:txBody>
        </p:sp>
        <p:sp>
          <p:nvSpPr>
            <p:cNvPr id="87051" name="Line 10"/>
            <p:cNvSpPr>
              <a:spLocks noChangeShapeType="1"/>
            </p:cNvSpPr>
            <p:nvPr/>
          </p:nvSpPr>
          <p:spPr bwMode="auto">
            <a:xfrm flipV="1">
              <a:off x="4368" y="2832"/>
              <a:ext cx="138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181600" y="1066800"/>
            <a:ext cx="30067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x-none" sz="2000" b="1"/>
              <a:t>None of the methods in</a:t>
            </a:r>
          </a:p>
          <a:p>
            <a:pPr algn="ctr" eaLnBrk="1" hangingPunct="1"/>
            <a:r>
              <a:rPr lang="en-US" altLang="x-none" sz="2000" b="1"/>
              <a:t>an interface are given</a:t>
            </a:r>
          </a:p>
          <a:p>
            <a:pPr algn="ctr" eaLnBrk="1" hangingPunct="1"/>
            <a:r>
              <a:rPr lang="en-US" altLang="x-none" sz="2000" b="1"/>
              <a:t>a definition (body)</a:t>
            </a:r>
            <a:endParaRPr lang="en-US" altLang="x-none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955675" y="1674813"/>
            <a:ext cx="3976688" cy="809625"/>
            <a:chOff x="635" y="930"/>
            <a:chExt cx="2505" cy="510"/>
          </a:xfrm>
        </p:grpSpPr>
        <p:sp>
          <p:nvSpPr>
            <p:cNvPr id="87048" name="Line 6"/>
            <p:cNvSpPr>
              <a:spLocks noChangeShapeType="1"/>
            </p:cNvSpPr>
            <p:nvPr/>
          </p:nvSpPr>
          <p:spPr bwMode="auto">
            <a:xfrm>
              <a:off x="1728" y="1200"/>
              <a:ext cx="0" cy="2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0" name="Text Box 5"/>
            <p:cNvSpPr txBox="1">
              <a:spLocks noChangeArrowheads="1"/>
            </p:cNvSpPr>
            <p:nvPr/>
          </p:nvSpPr>
          <p:spPr bwMode="auto">
            <a:xfrm>
              <a:off x="635" y="930"/>
              <a:ext cx="25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rPr>
                <a:t>interface</a:t>
              </a:r>
              <a:r>
                <a:rPr lang="en-US" altLang="x-none" sz="2000" b="1">
                  <a:solidFill>
                    <a:srgbClr val="000000"/>
                  </a:solidFill>
                  <a:ea typeface="Courier New" charset="0"/>
                  <a:cs typeface="Courier New" charset="0"/>
                </a:rPr>
                <a:t> </a:t>
              </a:r>
              <a:r>
                <a:rPr lang="en-US" altLang="x-none" sz="2000" b="1">
                  <a:solidFill>
                    <a:srgbClr val="000000"/>
                  </a:solidFill>
                </a:rPr>
                <a:t>is a reserved word</a:t>
              </a:r>
              <a:endParaRPr lang="en-US" altLang="x-none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8605945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An interface cannot be instantiated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Methods in an interface have public visibility by default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 class formally implements an interface by: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x-none" sz="2800"/>
              <a:t>stating so in the class header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 sz="2800"/>
              <a:t>providing implementations for every abstract method in the interface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a class declares that it implements an interface, it must define all methods in the interface</a:t>
            </a:r>
          </a:p>
        </p:txBody>
      </p:sp>
      <p:sp>
        <p:nvSpPr>
          <p:cNvPr id="880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221497905"/>
      </p:ext>
    </p:extLst>
  </p:cSld>
  <p:clrMapOvr>
    <a:masterClrMapping/>
  </p:clrMapOvr>
  <p:transition spd="med"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89091" name="Footer Placeholder 1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89092" name="TextBox 10"/>
          <p:cNvSpPr txBox="1">
            <a:spLocks noChangeArrowheads="1"/>
          </p:cNvSpPr>
          <p:nvPr/>
        </p:nvSpPr>
        <p:spPr bwMode="auto">
          <a:xfrm>
            <a:off x="1143000" y="1658938"/>
            <a:ext cx="6858000" cy="45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class </a:t>
            </a:r>
            <a:r>
              <a:rPr lang="en-US" altLang="x-none" sz="2000" b="1">
                <a:latin typeface="Courier New" charset="0"/>
              </a:rPr>
              <a:t>CanDo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implements </a:t>
            </a:r>
            <a:r>
              <a:rPr lang="en-US" altLang="x-none" sz="2000" b="1">
                <a:latin typeface="Courier New" charset="0"/>
              </a:rPr>
              <a:t>Doable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void </a:t>
            </a:r>
            <a:r>
              <a:rPr lang="en-US" altLang="x-none" sz="2000" b="1">
                <a:latin typeface="Courier New" charset="0"/>
              </a:rPr>
              <a:t>doThis()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</a:rPr>
              <a:t>// whatever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}</a:t>
            </a:r>
          </a:p>
          <a:p>
            <a:pPr eaLnBrk="1" hangingPunct="1"/>
            <a:endParaRPr lang="en-US" altLang="x-none" sz="2000" b="1">
              <a:latin typeface="Courier New" charset="0"/>
            </a:endParaRP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3366FF"/>
                </a:solidFill>
                <a:latin typeface="Courier New" charset="0"/>
              </a:rPr>
              <a:t>public void </a:t>
            </a:r>
            <a:r>
              <a:rPr lang="en-US" altLang="x-none" sz="2000" b="1">
                <a:latin typeface="Courier New" charset="0"/>
              </a:rPr>
              <a:t>doThat()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</a:rPr>
              <a:t>// whatever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}</a:t>
            </a:r>
          </a:p>
          <a:p>
            <a:pPr eaLnBrk="1" hangingPunct="1"/>
            <a:endParaRPr lang="en-US" altLang="x-none" sz="2000" b="1">
              <a:latin typeface="Courier New" charset="0"/>
            </a:endParaRP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</a:rPr>
              <a:t>// etc.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86200" y="762000"/>
            <a:ext cx="2305050" cy="1066800"/>
            <a:chOff x="4343400" y="609600"/>
            <a:chExt cx="2305514" cy="1066801"/>
          </a:xfrm>
        </p:grpSpPr>
        <p:sp>
          <p:nvSpPr>
            <p:cNvPr id="73737" name="Text Box 5"/>
            <p:cNvSpPr txBox="1">
              <a:spLocks noChangeArrowheads="1"/>
            </p:cNvSpPr>
            <p:nvPr/>
          </p:nvSpPr>
          <p:spPr bwMode="auto">
            <a:xfrm>
              <a:off x="4343400" y="609600"/>
              <a:ext cx="2305514" cy="70802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latin typeface="Courier New" charset="0"/>
                  <a:ea typeface="Courier New" charset="0"/>
                  <a:cs typeface="Courier New" charset="0"/>
                </a:rPr>
                <a:t>implements</a:t>
              </a:r>
              <a:r>
                <a:rPr lang="en-US" altLang="x-none" sz="2000" b="1">
                  <a:ea typeface="Courier New" charset="0"/>
                  <a:cs typeface="Courier New" charset="0"/>
                </a:rPr>
                <a:t> </a:t>
              </a:r>
              <a:r>
                <a:rPr lang="en-US" altLang="x-none" sz="2000" b="1"/>
                <a:t>is a</a:t>
              </a:r>
            </a:p>
            <a:p>
              <a:pPr algn="ctr" eaLnBrk="1" hangingPunct="1"/>
              <a:r>
                <a:rPr lang="en-US" altLang="x-none" sz="2000" b="1"/>
                <a:t>reserved word</a:t>
              </a:r>
              <a:endParaRPr lang="en-US" altLang="x-none"/>
            </a:p>
          </p:txBody>
        </p:sp>
        <p:sp>
          <p:nvSpPr>
            <p:cNvPr id="89098" name="Line 6"/>
            <p:cNvSpPr>
              <a:spLocks noChangeShapeType="1"/>
            </p:cNvSpPr>
            <p:nvPr/>
          </p:nvSpPr>
          <p:spPr bwMode="auto">
            <a:xfrm>
              <a:off x="5486400" y="1295401"/>
              <a:ext cx="0" cy="3810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29200" y="3810000"/>
            <a:ext cx="2843213" cy="1295400"/>
            <a:chOff x="3552" y="2160"/>
            <a:chExt cx="1791" cy="816"/>
          </a:xfrm>
        </p:grpSpPr>
        <p:sp>
          <p:nvSpPr>
            <p:cNvPr id="73735" name="Text Box 8"/>
            <p:cNvSpPr txBox="1">
              <a:spLocks noChangeArrowheads="1"/>
            </p:cNvSpPr>
            <p:nvPr/>
          </p:nvSpPr>
          <p:spPr bwMode="auto">
            <a:xfrm>
              <a:off x="3760" y="2208"/>
              <a:ext cx="1583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</a:rPr>
                <a:t>Each method listed</a:t>
              </a:r>
            </a:p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</a:rPr>
                <a:t>in </a:t>
              </a:r>
              <a:r>
                <a:rPr lang="en-US" altLang="x-none" sz="2000" b="1">
                  <a:solidFill>
                    <a:srgbClr val="000000"/>
                  </a:solidFill>
                  <a:latin typeface="Courier New" charset="0"/>
                  <a:ea typeface="Courier New" charset="0"/>
                  <a:cs typeface="Courier New" charset="0"/>
                </a:rPr>
                <a:t>Doable</a:t>
              </a:r>
              <a:r>
                <a:rPr lang="en-US" altLang="x-none" sz="2000" b="1">
                  <a:solidFill>
                    <a:srgbClr val="000000"/>
                  </a:solidFill>
                  <a:ea typeface="Courier New" charset="0"/>
                  <a:cs typeface="Courier New" charset="0"/>
                </a:rPr>
                <a:t> </a:t>
              </a:r>
              <a:r>
                <a:rPr lang="en-US" altLang="x-none" sz="2000" b="1">
                  <a:solidFill>
                    <a:srgbClr val="000000"/>
                  </a:solidFill>
                </a:rPr>
                <a:t>is</a:t>
              </a:r>
            </a:p>
            <a:p>
              <a:pPr algn="ctr" eaLnBrk="1" hangingPunct="1"/>
              <a:r>
                <a:rPr lang="en-US" altLang="x-none" sz="2000" b="1">
                  <a:solidFill>
                    <a:srgbClr val="000000"/>
                  </a:solidFill>
                </a:rPr>
                <a:t>given a definition</a:t>
              </a:r>
              <a:endParaRPr lang="en-US" altLang="x-none">
                <a:solidFill>
                  <a:srgbClr val="000000"/>
                </a:solidFill>
              </a:endParaRPr>
            </a:p>
          </p:txBody>
        </p:sp>
        <p:sp>
          <p:nvSpPr>
            <p:cNvPr id="89096" name="AutoShape 9"/>
            <p:cNvSpPr>
              <a:spLocks/>
            </p:cNvSpPr>
            <p:nvPr/>
          </p:nvSpPr>
          <p:spPr bwMode="auto">
            <a:xfrm>
              <a:off x="3552" y="2160"/>
              <a:ext cx="288" cy="816"/>
            </a:xfrm>
            <a:prstGeom prst="rightBrace">
              <a:avLst>
                <a:gd name="adj1" fmla="val 23611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</p:grpSp>
    </p:spTree>
    <p:extLst>
      <p:ext uri="{BB962C8B-B14F-4D97-AF65-F5344CB8AC3E}">
        <p14:creationId xmlns:p14="http://schemas.microsoft.com/office/powerpoint/2010/main" val="2158493311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addition to (or instead of) abstract methods, an interface can contain constants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When a class implements an interface, it gains access to all its constants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class that implements an interface can implement other methods as well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Complexity.java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Question.java 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MiniQuiz.java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endParaRPr lang="en-US" altLang="x-none"/>
          </a:p>
        </p:txBody>
      </p:sp>
      <p:sp>
        <p:nvSpPr>
          <p:cNvPr id="901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496904803"/>
      </p:ext>
    </p:extLst>
  </p:cSld>
  <p:clrMapOvr>
    <a:masterClrMapping/>
  </p:clrMapOvr>
  <p:transition spd="med"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1139" name="TextBox 5"/>
          <p:cNvSpPr txBox="1">
            <a:spLocks noChangeArrowheads="1"/>
          </p:cNvSpPr>
          <p:nvPr/>
        </p:nvSpPr>
        <p:spPr bwMode="auto">
          <a:xfrm>
            <a:off x="609600" y="1404938"/>
            <a:ext cx="7910513" cy="2862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Complexity.java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the interface for an object that can be assigned an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explicit complexity.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interface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Complexity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setComplexity(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complexity);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getComplexity();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8323"/>
      </p:ext>
    </p:extLst>
  </p:cSld>
  <p:clrMapOvr>
    <a:masterClrMapping/>
  </p:clrMapOvr>
  <p:transition spd="med"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8382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Question.java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question (and its answer).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implements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Complexity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question, answer;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complexityLevel;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Constructor: Sets up the question with a default complexity.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Question(String query, String result)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question = query;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answer = result;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complexityLevel = 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114924584"/>
      </p:ext>
    </p:extLst>
  </p:cSld>
  <p:clrMapOvr>
    <a:masterClrMapping/>
  </p:clrMapOvr>
  <p:transition spd="med"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3187" name="TextBox 5"/>
          <p:cNvSpPr txBox="1">
            <a:spLocks noChangeArrowheads="1"/>
          </p:cNvSpPr>
          <p:nvPr/>
        </p:nvSpPr>
        <p:spPr bwMode="auto">
          <a:xfrm>
            <a:off x="609600" y="304800"/>
            <a:ext cx="7910513" cy="609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Sets the complexity level for this question.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setComplexity(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level)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complexityLevel = level;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complexity level for this question.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getComplexity()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complexityLevel;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question.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getQuestion()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074130088"/>
      </p:ext>
    </p:extLst>
  </p:cSld>
  <p:clrMapOvr>
    <a:masterClrMapping/>
  </p:clrMapOvr>
  <p:transition spd="med"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4211" name="TextBox 5"/>
          <p:cNvSpPr txBox="1">
            <a:spLocks noChangeArrowheads="1"/>
          </p:cNvSpPr>
          <p:nvPr/>
        </p:nvSpPr>
        <p:spPr bwMode="auto">
          <a:xfrm>
            <a:off x="609600" y="446088"/>
            <a:ext cx="7910513" cy="587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answer to this question.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getAnswer()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answer;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true if the candidate answer matches the answer.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boolean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answerCorrect(String candidateAnswer)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answer.equals(candidateAnswer);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this question (and its answer) as a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 + "\n" + answer;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97137"/>
      </p:ext>
    </p:extLst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304800"/>
            <a:ext cx="7910513" cy="6094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ParameterModifier.java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effects of changing parameter values.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ParameterModifier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Modifies the parameters, printing their values before and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after making the changes.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changeValues(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f1, Num f2, Num f3)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System.out.println("Before changing the values:");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System.out.println("f1\tf2\tf3");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System.out.println(f1 + "\t" + f2 + "\t" + f3 + "\n");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f1 = 999;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f2.setValue(888);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f3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Num(777);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System.out.println("After changing the values:");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System.out.println("f1\tf2\tf3");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System.out.println(f1 + "\t" + f2 + "\t" + f3 + "\n");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solidFill>
                <a:srgbClr val="000000"/>
              </a:solidFill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46105"/>
      </p:ext>
    </p:extLst>
  </p:cSld>
  <p:clrMapOvr>
    <a:masterClrMapping/>
  </p:clrMapOvr>
  <p:transition spd="med">
    <p:pu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228600"/>
            <a:ext cx="7910513" cy="6524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MiniQuiz.java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class that implements an interface.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MiniQuiz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Presents a short quiz.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Question q1, q2;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possible;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q1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Question("What is the capital of Jamaica?",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 "Kingston");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q1.setComplexity(4);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q2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Question("Which is worse, ignorance or apathy?",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 "I don't know and I don't care");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q2.setComplexity(10);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601369263"/>
      </p:ext>
    </p:extLst>
  </p:cSld>
  <p:clrMapOvr>
    <a:masterClrMapping/>
  </p:clrMapOvr>
  <p:transition spd="med">
    <p:pu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6259" name="TextBox 5"/>
          <p:cNvSpPr txBox="1">
            <a:spLocks noChangeArrowheads="1"/>
          </p:cNvSpPr>
          <p:nvPr/>
        </p:nvSpPr>
        <p:spPr bwMode="auto">
          <a:xfrm>
            <a:off x="609600" y="1052513"/>
            <a:ext cx="7910513" cy="45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System.out.print(q1.getQuestion());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 (Level: " + q1.getComplexity() + ")");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possible = scan.nextLine();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(q1.answerCorrect(possible))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System.out.println("Correct");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System.out.println("No, the answer is " + q1.getAnswer());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System.out.print(q2.getQuestion());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 (Level: " + q2.getComplexity() + ")");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possible = scan.nextLine();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(q2.answerCorrect(possible))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System.out.println("Correct");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System.out.println("No, the answer is " + q2.getAnswer());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77520"/>
      </p:ext>
    </p:extLst>
  </p:cSld>
  <p:clrMapOvr>
    <a:masterClrMapping/>
  </p:clrMapOvr>
  <p:transition spd="med">
    <p:pu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7283" name="TextBox 5"/>
          <p:cNvSpPr txBox="1">
            <a:spLocks noChangeArrowheads="1"/>
          </p:cNvSpPr>
          <p:nvPr/>
        </p:nvSpPr>
        <p:spPr bwMode="auto">
          <a:xfrm>
            <a:off x="609600" y="1052513"/>
            <a:ext cx="7910513" cy="4586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(q1.getQuestion());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 (Level: " + q1.getComplexity() + ")");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possible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(q1.answerCorrect(possible))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("Correct");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("No, the answer is " + q1.getAnswer());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(q2.getQuestion());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 (Level: " + q2.getComplexity() + ")");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possible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(q2.answerCorrect(possible))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("Correct");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("No, the answer is " + q2.getAnswer());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 dirty="0"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371600" y="838200"/>
            <a:ext cx="6292850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What is the capital of Jamaica? (Level: 4)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Kingston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Correct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Which is worse, ignorance or apathy? (Level: 10)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apathy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No, the answer is I don't know and I don't care</a:t>
            </a:r>
          </a:p>
        </p:txBody>
      </p:sp>
    </p:spTree>
    <p:extLst>
      <p:ext uri="{BB962C8B-B14F-4D97-AF65-F5344CB8AC3E}">
        <p14:creationId xmlns:p14="http://schemas.microsoft.com/office/powerpoint/2010/main" val="3323655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Interfaces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2438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class can implement multiple interfaces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interfaces are listed in the </a:t>
            </a:r>
            <a:r>
              <a:rPr lang="en-US" altLang="x-none">
                <a:latin typeface="Courier New" charset="0"/>
              </a:rPr>
              <a:t>implements</a:t>
            </a:r>
            <a:r>
              <a:rPr lang="en-US" altLang="x-none"/>
              <a:t> clause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class must implement all methods in all interfaces listed in the header</a:t>
            </a:r>
            <a:endParaRPr lang="en-US" altLang="x-none" sz="2400">
              <a:latin typeface="Courier New" charset="0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09600" y="3962400"/>
            <a:ext cx="7848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latin typeface="Courier New" charset="0"/>
              </a:rPr>
              <a:t>class ManyThings implements interface1, interface2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</a:rPr>
              <a:t>// all methods of both interfaces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  <a:p>
            <a:pPr eaLnBrk="1" hangingPunct="1"/>
            <a:endParaRPr lang="en-US" altLang="x-none" sz="2000" b="1">
              <a:latin typeface="Courier New" charset="0"/>
            </a:endParaRPr>
          </a:p>
        </p:txBody>
      </p:sp>
      <p:sp>
        <p:nvSpPr>
          <p:cNvPr id="98309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469171625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8874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Num.java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Represents a single integer as an object.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Num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private </a:t>
            </a:r>
            <a:r>
              <a:rPr lang="en-US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value;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Sets up the new Num object, storing an initial value.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Num(</a:t>
            </a:r>
            <a:r>
              <a:rPr lang="en-US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update)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value = update;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endParaRPr lang="en-US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785156381"/>
      </p:ext>
    </p:extLst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609600" y="1143000"/>
            <a:ext cx="7910513" cy="41544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Sets the stored value to the newly specified value.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setValue(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update)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value = update;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Returns the stored integer value as a string.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String toString()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value + "";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9359275"/>
      </p:ext>
    </p:extLst>
  </p:cSld>
  <p:clrMapOvr>
    <a:masterClrMapping/>
  </p:clrMapOvr>
  <p:transition spd="med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grpSp>
        <p:nvGrpSpPr>
          <p:cNvPr id="136195" name="Group 10"/>
          <p:cNvGrpSpPr>
            <a:grpSpLocks/>
          </p:cNvGrpSpPr>
          <p:nvPr/>
        </p:nvGrpSpPr>
        <p:grpSpPr bwMode="auto">
          <a:xfrm>
            <a:off x="1524000" y="152400"/>
            <a:ext cx="6172200" cy="6553200"/>
            <a:chOff x="1676401" y="152400"/>
            <a:chExt cx="6172200" cy="6553200"/>
          </a:xfrm>
        </p:grpSpPr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1676401" y="152400"/>
              <a:ext cx="6172200" cy="6553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82880" tIns="137160" rIns="182880" bIns="13716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x-none" sz="1400" b="1">
                <a:solidFill>
                  <a:srgbClr val="000000"/>
                </a:solidFill>
                <a:ea typeface="Courier New" charset="0"/>
                <a:cs typeface="Courier New" charset="0"/>
              </a:endParaRPr>
            </a:p>
            <a:p>
              <a:pPr eaLnBrk="1" hangingPunct="1"/>
              <a:endParaRPr lang="en-US" altLang="x-none" sz="1400" b="1">
                <a:solidFill>
                  <a:srgbClr val="000000"/>
                </a:solidFill>
                <a:ea typeface="Courier New" charset="0"/>
                <a:cs typeface="Courier New" charset="0"/>
              </a:endParaRPr>
            </a:p>
            <a:p>
              <a:pPr eaLnBrk="1" hangingPunct="1"/>
              <a:endParaRPr lang="en-US" altLang="x-none" sz="1400" b="1">
                <a:solidFill>
                  <a:srgbClr val="000000"/>
                </a:solidFill>
                <a:ea typeface="Courier New" charset="0"/>
                <a:cs typeface="Courier New" charset="0"/>
              </a:endParaRPr>
            </a:p>
          </p:txBody>
        </p:sp>
        <p:pic>
          <p:nvPicPr>
            <p:cNvPr id="136197" name="Picture 8" descr="fig07_05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45439"/>
              <a:ext cx="5334000" cy="6214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3084455"/>
      </p:ext>
    </p:extLst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Static Class Members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x-none" dirty="0"/>
              <a:t>Recall that a static method is one that can be invoked through its class name</a:t>
            </a:r>
          </a:p>
          <a:p>
            <a:pPr>
              <a:spcBef>
                <a:spcPct val="70000"/>
              </a:spcBef>
            </a:pPr>
            <a:r>
              <a:rPr lang="en-US" altLang="x-none" dirty="0"/>
              <a:t>For example, the methods of the </a:t>
            </a:r>
            <a:r>
              <a:rPr lang="en-US" altLang="x-none" dirty="0">
                <a:latin typeface="Courier New" charset="0"/>
              </a:rPr>
              <a:t>Math</a:t>
            </a:r>
            <a:r>
              <a:rPr lang="en-US" altLang="x-none" dirty="0"/>
              <a:t> class are static:</a:t>
            </a:r>
          </a:p>
          <a:p>
            <a:pPr algn="ctr">
              <a:spcBef>
                <a:spcPct val="70000"/>
              </a:spcBef>
              <a:buFont typeface="Times" charset="0"/>
              <a:buNone/>
            </a:pPr>
            <a:r>
              <a:rPr lang="en-US" altLang="x-none" sz="2400" dirty="0">
                <a:latin typeface="Courier New" charset="0"/>
              </a:rPr>
              <a:t>result = </a:t>
            </a:r>
            <a:r>
              <a:rPr lang="en-US" altLang="x-none" sz="2400" dirty="0" err="1">
                <a:latin typeface="Courier New" charset="0"/>
              </a:rPr>
              <a:t>Math.sqrt</a:t>
            </a:r>
            <a:r>
              <a:rPr lang="en-US" altLang="x-none" sz="2400" dirty="0">
                <a:latin typeface="Courier New" charset="0"/>
              </a:rPr>
              <a:t>(25)</a:t>
            </a:r>
          </a:p>
          <a:p>
            <a:pPr>
              <a:spcBef>
                <a:spcPct val="70000"/>
              </a:spcBef>
            </a:pPr>
            <a:r>
              <a:rPr lang="en-US" altLang="x-none" dirty="0"/>
              <a:t>Variables can be static as well</a:t>
            </a:r>
          </a:p>
          <a:p>
            <a:pPr>
              <a:spcBef>
                <a:spcPct val="70000"/>
              </a:spcBef>
            </a:pPr>
            <a:r>
              <a:rPr lang="en-US" altLang="x-none" dirty="0"/>
              <a:t>Determining if a method or variable should be static is an important design decision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4072</Words>
  <Application>Microsoft Office PowerPoint</Application>
  <PresentationFormat>On-screen Show (4:3)</PresentationFormat>
  <Paragraphs>812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 Unicode MS</vt:lpstr>
      <vt:lpstr>ＭＳ Ｐゴシック</vt:lpstr>
      <vt:lpstr>Arial</vt:lpstr>
      <vt:lpstr>Calibri</vt:lpstr>
      <vt:lpstr>Courier New</vt:lpstr>
      <vt:lpstr>Times</vt:lpstr>
      <vt:lpstr>Times New Roman</vt:lpstr>
      <vt:lpstr>Verdana</vt:lpstr>
      <vt:lpstr>Default Design</vt:lpstr>
      <vt:lpstr>Custom Design</vt:lpstr>
      <vt:lpstr>Passing Objects to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Static Class Members</vt:lpstr>
      <vt:lpstr>The static Modifier</vt:lpstr>
      <vt:lpstr>Static Variables</vt:lpstr>
      <vt:lpstr>Static Methods</vt:lpstr>
      <vt:lpstr>Static Class Members</vt:lpstr>
      <vt:lpstr>Static Class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Check</vt:lpstr>
      <vt:lpstr>Quick Check</vt:lpstr>
      <vt:lpstr>Class Relationships</vt:lpstr>
      <vt:lpstr>Dependency</vt:lpstr>
      <vt:lpstr>Dependency</vt:lpstr>
      <vt:lpstr>Aggregation</vt:lpstr>
      <vt:lpstr>Aggregation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Aggregation in UML</vt:lpstr>
      <vt:lpstr>The this Reference</vt:lpstr>
      <vt:lpstr>The this reference</vt:lpstr>
      <vt:lpstr>Objects as Parameters</vt:lpstr>
      <vt:lpstr>Method Overloading</vt:lpstr>
      <vt:lpstr>Method Overloading</vt:lpstr>
      <vt:lpstr>Method Overloading</vt:lpstr>
      <vt:lpstr>Overloading Methods</vt:lpstr>
      <vt:lpstr>Interfaces</vt:lpstr>
      <vt:lpstr>Interfaces</vt:lpstr>
      <vt:lpstr>Interfaces</vt:lpstr>
      <vt:lpstr>Interfaces</vt:lpstr>
      <vt:lpstr>Interfaces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Interfaces</vt:lpstr>
    </vt:vector>
  </TitlesOfParts>
  <Company>PEARSON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#, Title</dc:title>
  <dc:creator>usnidem</dc:creator>
  <cp:lastModifiedBy>Evgueni Kondarev</cp:lastModifiedBy>
  <cp:revision>45</cp:revision>
  <dcterms:created xsi:type="dcterms:W3CDTF">2014-02-27T14:46:45Z</dcterms:created>
  <dcterms:modified xsi:type="dcterms:W3CDTF">2017-12-22T15:07:02Z</dcterms:modified>
</cp:coreProperties>
</file>