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6" r:id="rId2"/>
  </p:sldMasterIdLst>
  <p:notesMasterIdLst>
    <p:notesMasterId r:id="rId67"/>
  </p:notesMasterIdLst>
  <p:handoutMasterIdLst>
    <p:handoutMasterId r:id="rId68"/>
  </p:handoutMasterIdLst>
  <p:sldIdLst>
    <p:sldId id="256" r:id="rId3"/>
    <p:sldId id="260" r:id="rId4"/>
    <p:sldId id="261" r:id="rId5"/>
    <p:sldId id="262" r:id="rId6"/>
    <p:sldId id="263" r:id="rId7"/>
    <p:sldId id="264" r:id="rId8"/>
    <p:sldId id="295" r:id="rId9"/>
    <p:sldId id="296" r:id="rId10"/>
    <p:sldId id="297" r:id="rId11"/>
    <p:sldId id="266" r:id="rId12"/>
    <p:sldId id="303" r:id="rId13"/>
    <p:sldId id="304" r:id="rId14"/>
    <p:sldId id="305" r:id="rId15"/>
    <p:sldId id="267" r:id="rId16"/>
    <p:sldId id="268" r:id="rId17"/>
    <p:sldId id="306" r:id="rId18"/>
    <p:sldId id="307" r:id="rId19"/>
    <p:sldId id="308" r:id="rId20"/>
    <p:sldId id="309" r:id="rId21"/>
    <p:sldId id="310" r:id="rId22"/>
    <p:sldId id="298" r:id="rId23"/>
    <p:sldId id="270" r:id="rId24"/>
    <p:sldId id="311" r:id="rId25"/>
    <p:sldId id="271" r:id="rId26"/>
    <p:sldId id="272" r:id="rId27"/>
    <p:sldId id="346" r:id="rId28"/>
    <p:sldId id="347" r:id="rId29"/>
    <p:sldId id="273" r:id="rId30"/>
    <p:sldId id="312" r:id="rId31"/>
    <p:sldId id="313" r:id="rId32"/>
    <p:sldId id="314" r:id="rId33"/>
    <p:sldId id="315" r:id="rId34"/>
    <p:sldId id="348" r:id="rId35"/>
    <p:sldId id="349" r:id="rId36"/>
    <p:sldId id="299" r:id="rId37"/>
    <p:sldId id="275" r:id="rId38"/>
    <p:sldId id="276" r:id="rId39"/>
    <p:sldId id="277" r:id="rId40"/>
    <p:sldId id="278" r:id="rId41"/>
    <p:sldId id="316" r:id="rId42"/>
    <p:sldId id="350" r:id="rId43"/>
    <p:sldId id="317" r:id="rId44"/>
    <p:sldId id="300" r:id="rId45"/>
    <p:sldId id="281" r:id="rId46"/>
    <p:sldId id="283" r:id="rId47"/>
    <p:sldId id="319" r:id="rId48"/>
    <p:sldId id="351" r:id="rId49"/>
    <p:sldId id="353" r:id="rId50"/>
    <p:sldId id="352" r:id="rId51"/>
    <p:sldId id="354" r:id="rId52"/>
    <p:sldId id="301" r:id="rId53"/>
    <p:sldId id="286" r:id="rId54"/>
    <p:sldId id="355" r:id="rId55"/>
    <p:sldId id="357" r:id="rId56"/>
    <p:sldId id="358" r:id="rId57"/>
    <p:sldId id="302" r:id="rId58"/>
    <p:sldId id="290" r:id="rId59"/>
    <p:sldId id="292" r:id="rId60"/>
    <p:sldId id="359" r:id="rId61"/>
    <p:sldId id="360" r:id="rId62"/>
    <p:sldId id="361" r:id="rId63"/>
    <p:sldId id="362" r:id="rId64"/>
    <p:sldId id="363" r:id="rId65"/>
    <p:sldId id="294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8000"/>
    <a:srgbClr val="D9FB9D"/>
    <a:srgbClr val="CCF5A3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esProps" Target="pres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9CAAA1-AE77-CA46-82AC-9D519A83406F}" type="datetime1">
              <a:rPr lang="en-US" altLang="x-none"/>
              <a:pPr/>
              <a:t>11/28/16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95D358-5679-6F4D-A21C-815E4596921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52D6F5-12D2-464C-9C32-51AC7E9EB936}" type="datetime1">
              <a:rPr lang="en-US" altLang="x-none"/>
              <a:pPr/>
              <a:t>11/28/16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109035-FAA1-7A45-A246-EAC3ABE2DA6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09035-FAA1-7A45-A246-EAC3ABE2DA6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2002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543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863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628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1348-F7E8-2440-B31D-75D2D1DEF81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2942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C7E99-2463-E64A-9BCF-F788596D330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293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A2B2C-01FA-394E-9DDB-2534E05E517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2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28135-2478-024E-BC6D-D14700249CC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8530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58752-7226-8440-AA12-CC27BC85D3C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351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180EF-4E75-F94D-8F61-992494B5D0E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882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A47E4-1A63-5E48-93BB-BA140034E4A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5784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4DBBF-0797-494C-A1D4-D906854212A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998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5296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41160-557A-6D49-8529-D453A207446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571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3644E-785F-074F-9684-3F7EAD26BA9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43142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44756-A245-B746-BCA8-4E6F7E0F54F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855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361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600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0393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8740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499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118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745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CA3243-3E41-FE40-AB27-86DFBF7844C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x-none"/>
              <a:t>Chapter 11</a:t>
            </a:r>
            <a:br>
              <a:rPr lang="en-US" altLang="x-none"/>
            </a:br>
            <a:r>
              <a:rPr lang="en-US" altLang="x-none"/>
              <a:t>Exceptions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438400"/>
            <a:ext cx="5486400" cy="1905000"/>
          </a:xfrm>
        </p:spPr>
        <p:txBody>
          <a:bodyPr/>
          <a:lstStyle/>
          <a:p>
            <a:pPr eaLnBrk="1" hangingPunct="1"/>
            <a:r>
              <a:rPr lang="en-US" altLang="x-none" sz="3200" dirty="0"/>
              <a:t>Java Software Solutions</a:t>
            </a:r>
            <a:endParaRPr lang="en-US" altLang="x-none" dirty="0"/>
          </a:p>
          <a:p>
            <a:pPr eaLnBrk="1" hangingPunct="1"/>
            <a:r>
              <a:rPr lang="en-US" altLang="x-none" dirty="0"/>
              <a:t>Foundations of Program Design</a:t>
            </a:r>
          </a:p>
          <a:p>
            <a:pPr eaLnBrk="1" hangingPunct="1"/>
            <a:r>
              <a:rPr lang="en-US" altLang="x-none" dirty="0"/>
              <a:t>9</a:t>
            </a:r>
            <a:r>
              <a:rPr lang="en-US" altLang="x-none" baseline="30000" dirty="0" smtClean="0"/>
              <a:t>th</a:t>
            </a:r>
            <a:r>
              <a:rPr lang="en-US" altLang="x-none" dirty="0" smtClean="0"/>
              <a:t> </a:t>
            </a:r>
            <a:r>
              <a:rPr lang="en-US" altLang="x-none" dirty="0"/>
              <a:t>Edition</a:t>
            </a:r>
          </a:p>
          <a:p>
            <a:pPr algn="r" eaLnBrk="1" hangingPunct="1"/>
            <a:endParaRPr lang="en-US" altLang="x-none" dirty="0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181600" y="4837113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x-none" sz="2800"/>
              <a:t>John Lewis</a:t>
            </a:r>
          </a:p>
          <a:p>
            <a:pPr algn="r" eaLnBrk="1" hangingPunct="1"/>
            <a:r>
              <a:rPr lang="en-US" altLang="x-none" sz="2800"/>
              <a:t>William Loftus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4" y="2057400"/>
            <a:ext cx="2954676" cy="365641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try Statement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3434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To handle an exception in a program, use a </a:t>
            </a:r>
            <a:r>
              <a:rPr lang="en-US" altLang="x-none" i="1"/>
              <a:t>try-catch statement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try block </a:t>
            </a:r>
            <a:r>
              <a:rPr lang="en-US" altLang="x-none"/>
              <a:t>is followed by one or more </a:t>
            </a:r>
            <a:r>
              <a:rPr lang="en-US" altLang="x-none" i="1"/>
              <a:t>catch</a:t>
            </a:r>
            <a:r>
              <a:rPr lang="en-US" altLang="x-none"/>
              <a:t> clauses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Each catch clause has an associated exception type and is called an </a:t>
            </a:r>
            <a:r>
              <a:rPr lang="en-US" altLang="x-none" i="1"/>
              <a:t>exception handler</a:t>
            </a:r>
            <a:endParaRPr lang="en-US" altLang="x-none"/>
          </a:p>
          <a:p>
            <a:pPr>
              <a:spcBef>
                <a:spcPct val="70000"/>
              </a:spcBef>
            </a:pPr>
            <a:r>
              <a:rPr lang="en-US" altLang="x-none"/>
              <a:t>When an exception occurs within the try block, processing immediately jumps to the first catch clause that matches the exception type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ProductCodes.java </a:t>
            </a:r>
            <a:endParaRPr lang="en-US" altLang="x-none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609600" y="381000"/>
            <a:ext cx="7910513" cy="587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ProductCodes.java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 try-catch block.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ProductCodes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Counts the number of product codes that are entered with a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zone of R and and district greater than 2000.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code;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char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zone;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district, valid = 0, banned = 0;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System.out.print("Enter product code (XXX to quit): 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code = scan.nextLine();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609600" y="180975"/>
            <a:ext cx="7910513" cy="652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(!code.equals("XXX"))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try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zone = code.charAt(9);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district = Integer.parseInt(code.substring(3, 7));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valid++;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(zone == 'R' &amp;&amp; district &gt; 2000)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banned++;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catch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(StringIndexOutOfBoundsException exception)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System.out.println("Improper code length: " + code);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catch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(NumberFormatException exception)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System.out.println("District is not numeric: " + code);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System.out.print("Enter product code (XXX to quit): 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code = scan.nextLine();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System.out.println("# of valid codes entered: " + valid);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System.out.println("# of banned codes entered: " + banned);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609600" y="180975"/>
            <a:ext cx="7910513" cy="652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(!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code.equals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XXX"))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try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zone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code.charAt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(9);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district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Integer.parseInt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code.substring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(3, 7));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valid++;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(zone == 'R' &amp;&amp; district &gt; 2000)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banned++;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catch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StringIndexOutOfBoundsException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exception)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Improper code length: " + code);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catch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NumberFormatException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exception)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("District is not numeric: " + code);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Enter product code (XXX to quit):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code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scan.nextLine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("# of valid codes entered: " + valid);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("# of banned codes entered: " + banned);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00200" y="149225"/>
            <a:ext cx="6248400" cy="35083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Sample Run</a:t>
            </a:r>
            <a:endParaRPr lang="en-US" altLang="x-none" sz="20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product code (XXX to quit):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TRV2475A5R-14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product code (XXX to quit):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TRD1704A7R-12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product code (XXX to quit):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TRL2k74A5R-11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District is not numeric: TRL2k74A5R-11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product code (XXX to quit):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TRQ2949A6M-04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product code (XXX to quit):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TRV2105A2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Improper code length: TRV2105A2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product code (XXX to quit):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TRQ2778A7R-19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product code (XXX to quit):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XXX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# of valid codes entered: 4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# of banned codes entered: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finally Clause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7244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A try statement can have an optional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finally </a:t>
            </a:r>
            <a:r>
              <a:rPr lang="en-US" altLang="x-none"/>
              <a:t>clause, which is always executed</a:t>
            </a:r>
            <a:endParaRPr lang="en-US" altLang="x-none">
              <a:latin typeface="Courier New" charset="0"/>
            </a:endParaRPr>
          </a:p>
          <a:p>
            <a:pPr>
              <a:spcBef>
                <a:spcPct val="70000"/>
              </a:spcBef>
            </a:pPr>
            <a:r>
              <a:rPr lang="en-US" altLang="x-none"/>
              <a:t>If no exception is generated, the statements in the finally clause are executed after the statements in the try block finish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If an exception is generated, the statements in the finally clause are executed after the statements in the appropriate catch clause finish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Exception Propagation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343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exception can be handled at a higher level if it is not appropriate to handle it where it occurs 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Exceptions </a:t>
            </a:r>
            <a:r>
              <a:rPr lang="en-US" altLang="x-none" i="1"/>
              <a:t>propagate</a:t>
            </a:r>
            <a:r>
              <a:rPr lang="en-US" altLang="x-none"/>
              <a:t> up through the method calling hierarchy until they are caught and handled or until they reach the level of the </a:t>
            </a:r>
            <a:r>
              <a:rPr lang="en-US" altLang="x-none">
                <a:latin typeface="Courier New" charset="0"/>
              </a:rPr>
              <a:t>main</a:t>
            </a:r>
            <a:r>
              <a:rPr lang="en-US" altLang="x-none"/>
              <a:t> method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Propagation.java 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ExceptionScope.java </a:t>
            </a:r>
            <a:endParaRPr lang="en-US" altLang="x-none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609600" y="900113"/>
            <a:ext cx="7910513" cy="458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Propagation.java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exception propagation.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Propagation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Invokes the level1 method to begin the exception demonstration.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static 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ExceptionScope demo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ExceptionScope();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System.out.println("Program beginning.");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demo.level1();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System.out.println("Program ending.");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609600" y="900113"/>
            <a:ext cx="7910513" cy="458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Propagation.java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exception propagation.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Propagation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Invokes the level1 method to begin the exception demonstration.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static public void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main(String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ExceptionScope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demo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ExceptionScope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("Program beginning.");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demo.level1();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("Program ending.");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ea typeface="Courier New" charset="0"/>
              <a:cs typeface="Courier New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990600" y="593724"/>
            <a:ext cx="7086600" cy="548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sz="20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Program beginning.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Level 1 beginning.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Level 2 beginning.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Level 3 beginning.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The exception message is: / by zero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The call stack trace: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java.lang.ArithmeticException: / by zero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	at ExceptionScope.level3(ExceptionScope.java:54)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	at ExceptionScope.level2(ExceptionScope.java:41)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	at ExceptionScope.level1(ExceptionScope.java:18)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	at Propagation.main(Propagation.java:17)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Level 1 ending.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Program ending.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7910513" cy="609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ExceptionScope.java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exception propagation.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ExceptionScope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Catches and handles the exception that is thrown in level3.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level1()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System.out.println("Level 1 beginning.");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try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level2();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catch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(ArithmeticException problem)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System.out.println();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System.out.println("The exception message is: " +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problem.getMessage());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System.out.println();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609600" y="8509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System.out.println("The call stack trace:");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problem.printStackTrace();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System.out.println("Level 1 ending.");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Serves as an intermediate level.  The exception propagates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through this method back to level1.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level2()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System.out.println("Level 2 beginning.");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level3();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System.out.println("Level 2 ending.");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Exceptions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724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Exception handling is an important aspect of object-oriented design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Chapter 11 focuses on: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the purpose of exceptions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exception messages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the try-catch statement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propagating exceptions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I/O exceptions and writing text files</a:t>
            </a: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/>
              <a:t>GUI </a:t>
            </a:r>
            <a:r>
              <a:rPr lang="en-US" altLang="x-none" dirty="0" smtClean="0"/>
              <a:t>tool tips and disabled controls</a:t>
            </a: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/>
              <a:t>more GUI </a:t>
            </a:r>
            <a:r>
              <a:rPr lang="en-US" altLang="x-none" dirty="0" smtClean="0"/>
              <a:t>controls</a:t>
            </a:r>
            <a:endParaRPr lang="en-US" altLang="x-none" dirty="0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609600" y="1371600"/>
            <a:ext cx="7910513" cy="3508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Performs a calculation to produce an exception.  It is not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caught and handled at this level.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level3()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numerator = 10, denominator = 0;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System.out.println("Level 3 beginning.");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result = numerator / denominator;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System.out.println("Level 3 ending.");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14600" y="1676400"/>
            <a:ext cx="497020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Handling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try-catch Statement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I/O Exceptions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Tool Tips and Disabling Controls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Scroll Panes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Split Panes and List Views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676400" y="28654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Exception Class Hierarchy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76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Exception classes in the Java API are related by inheritance, forming an exception class hierarchy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All error and exception classes are descendents of the </a:t>
            </a:r>
            <a:r>
              <a:rPr lang="en-US" altLang="x-none">
                <a:latin typeface="Courier New" charset="0"/>
              </a:rPr>
              <a:t>Throwable</a:t>
            </a:r>
            <a:r>
              <a:rPr lang="en-US" altLang="x-none"/>
              <a:t> class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programmer can define an exception by extending the </a:t>
            </a:r>
            <a:r>
              <a:rPr lang="en-US" altLang="x-none">
                <a:latin typeface="Courier New" charset="0"/>
              </a:rPr>
              <a:t>Exception</a:t>
            </a:r>
            <a:r>
              <a:rPr lang="en-US" altLang="x-none"/>
              <a:t> class or one of its descendants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parent class used depends on how the new exception will be used</a:t>
            </a: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Exception Class Hierarchy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50180" name="Group 8"/>
          <p:cNvGrpSpPr>
            <a:grpSpLocks/>
          </p:cNvGrpSpPr>
          <p:nvPr/>
        </p:nvGrpSpPr>
        <p:grpSpPr bwMode="auto">
          <a:xfrm>
            <a:off x="1295400" y="1066800"/>
            <a:ext cx="6477000" cy="5334000"/>
            <a:chOff x="1371599" y="1219200"/>
            <a:chExt cx="6324601" cy="5181600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371599" y="1219200"/>
              <a:ext cx="6324601" cy="518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/>
            <a:p>
              <a:pPr>
                <a:defRPr/>
              </a:pPr>
              <a:endParaRPr lang="en-US" sz="1400" b="1" dirty="0">
                <a:solidFill>
                  <a:srgbClr val="800000"/>
                </a:solidFill>
                <a:latin typeface="+mn-lt"/>
                <a:ea typeface="Courier New" charset="0"/>
                <a:cs typeface="Courier New" charset="0"/>
              </a:endParaRPr>
            </a:p>
          </p:txBody>
        </p:sp>
        <p:pic>
          <p:nvPicPr>
            <p:cNvPr id="50182" name="Picture 7" descr="fig11_01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371600"/>
              <a:ext cx="5257800" cy="485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Checked Exceptions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724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exception is either </a:t>
            </a:r>
            <a:r>
              <a:rPr lang="en-US" altLang="x-none" i="1"/>
              <a:t>checked</a:t>
            </a:r>
            <a:r>
              <a:rPr lang="en-US" altLang="x-none"/>
              <a:t> or </a:t>
            </a:r>
            <a:r>
              <a:rPr lang="en-US" altLang="x-none" i="1"/>
              <a:t>unchecked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checked exception</a:t>
            </a:r>
            <a:r>
              <a:rPr lang="en-US" altLang="x-none"/>
              <a:t> must either be caught or must be listed in the </a:t>
            </a:r>
            <a:r>
              <a:rPr lang="en-US" altLang="x-none" i="1"/>
              <a:t>throws clause</a:t>
            </a:r>
            <a:r>
              <a:rPr lang="en-US" altLang="x-none"/>
              <a:t> of any method that may throw or propagate it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throws clause is appended to the method header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compiler will issue an error if a checked exception is not caught or listed in a throws clause</a:t>
            </a: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Unchecked Exceptions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unchecked exception does not require explicit handling, though it could be processed that way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only unchecked exceptions in Java are objects of type </a:t>
            </a:r>
            <a:r>
              <a:rPr lang="en-US" altLang="x-none">
                <a:latin typeface="Courier New" charset="0"/>
              </a:rPr>
              <a:t>RuntimeException</a:t>
            </a:r>
            <a:r>
              <a:rPr lang="en-US" altLang="x-none"/>
              <a:t> or any of its descendants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Errors are similar to </a:t>
            </a:r>
            <a:r>
              <a:rPr lang="en-US" altLang="x-none">
                <a:latin typeface="Courier New" charset="0"/>
              </a:rPr>
              <a:t>RuntimeException</a:t>
            </a:r>
            <a:r>
              <a:rPr lang="en-US" altLang="x-none"/>
              <a:t> and its descendants in that: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Errors should not be caught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Errors do not require a throws clause</a:t>
            </a: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Which of these exceptions are checked and which are unchecked?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762000" y="2514600"/>
            <a:ext cx="48148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NullPointerException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IndexOutOfBoundsException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ClassNotFoundException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NoSuchMethodException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ArithmeticException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Which of these exceptions are checked and which are unchecked?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762000" y="2514600"/>
            <a:ext cx="48148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NullPointerException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IndexOutOfBoundsException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ClassNotFoundException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NoSuchMethodException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ArithmeticException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773738" y="2525713"/>
            <a:ext cx="18462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Unchecked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Unchecked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Checked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Checked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Unchecked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throw Statement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3434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Exceptions are thrown using the </a:t>
            </a:r>
            <a:r>
              <a:rPr lang="en-US" altLang="x-none" i="1"/>
              <a:t>throw</a:t>
            </a:r>
            <a:r>
              <a:rPr lang="en-US" altLang="x-none"/>
              <a:t> statement</a:t>
            </a:r>
            <a:endParaRPr lang="en-US" altLang="x-none">
              <a:latin typeface="Courier New" charset="0"/>
            </a:endParaRPr>
          </a:p>
          <a:p>
            <a:pPr>
              <a:spcBef>
                <a:spcPct val="70000"/>
              </a:spcBef>
            </a:pPr>
            <a:r>
              <a:rPr lang="en-US" altLang="x-none"/>
              <a:t>Usually a throw statement is executed inside an if statement that evaluates a condition to see if the exception should be thrown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CreatingExceptions.java </a:t>
            </a:r>
            <a:endParaRPr lang="en-US" altLang="x-none"/>
          </a:p>
          <a:p>
            <a:pPr>
              <a:spcBef>
                <a:spcPct val="4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OutOfRangeException.java </a:t>
            </a:r>
            <a:endParaRPr lang="en-US" altLang="x-none"/>
          </a:p>
          <a:p>
            <a:endParaRPr lang="en-US" altLang="x-none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609600" y="900113"/>
            <a:ext cx="7910513" cy="523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CreatingExceptions.java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ability to define an exception via inheritance.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java.util.Scanner;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CreatingExceptions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an exception object and possibly throws it.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throws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OutOfRangeException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MIN = 25, MAX = 40;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Scanner scan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Scanner(System.in);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OutOfRangeException problem =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OutOfRangeException("Input value is out of range.");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14600" y="1676400"/>
            <a:ext cx="497020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Handling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try-catch Statement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I/O Exceptions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Tool Tips and </a:t>
            </a:r>
            <a:r>
              <a:rPr lang="en-US" altLang="x-none" b="1" dirty="0" smtClean="0"/>
              <a:t>Disabling Controls</a:t>
            </a:r>
            <a:endParaRPr lang="en-US" altLang="x-none" b="1" dirty="0"/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Scroll Panes</a:t>
            </a:r>
            <a:endParaRPr lang="en-US" altLang="x-none" b="1" dirty="0"/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Split Panes and List Views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676400" y="17541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2970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09600" y="1112838"/>
            <a:ext cx="7910513" cy="3078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("Enter an integer value between " + MIN +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   " and " + MAX + ", inclusive: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value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Determine if the exception should be thrown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(value &lt; MIN || value &gt; MAX)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throw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problem;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("End of main method.");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// may never reach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609600" y="1112838"/>
            <a:ext cx="7910513" cy="3078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Enter an integer value between " + MIN +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  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and " + MAX + ", inclusive: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value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scan.nextInt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Determine if the exception should be thrown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(value &lt; MIN || value &gt; MAX)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throw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problem;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("End of main method.");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// may never reach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000" y="942975"/>
            <a:ext cx="7543800" cy="1784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Sample Run</a:t>
            </a:r>
            <a:endParaRPr lang="en-US" altLang="x-none" sz="20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Enter an integer value between 25 and 40, inclusive: 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69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Exception in thread "main" OutOfRangeException: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    Input value is out of range.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    at CreatingExceptions.main(CreatingExceptions.java:20)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09600" y="900113"/>
            <a:ext cx="7910513" cy="394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OutOfRangeException.java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an exceptional condition in which a value is out of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some particular range.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OutOfRangeException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Exception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Sets up the exception object with a particular message.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OutOfRangeException(String message)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super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(message);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What is the matter with this code?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609600" y="1905000"/>
            <a:ext cx="79422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System.out.println("Before throw");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throw new OutOfRangeException("Too High");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System.out.println("After throw");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What is the matter with this code?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61445" name="TextBox 6"/>
          <p:cNvSpPr txBox="1">
            <a:spLocks noChangeArrowheads="1"/>
          </p:cNvSpPr>
          <p:nvPr/>
        </p:nvSpPr>
        <p:spPr bwMode="auto">
          <a:xfrm>
            <a:off x="609600" y="1905000"/>
            <a:ext cx="79422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System.out.println("Before throw");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throw new OutOfRangeException("Too High");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System.out.println("After throw");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39624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dirty="0">
                <a:ea typeface="Courier New" charset="0"/>
                <a:cs typeface="Courier New" charset="0"/>
              </a:rPr>
              <a:t>The throw is not conditional and therefore always occurs. The second </a:t>
            </a:r>
            <a:r>
              <a:rPr lang="en-US" altLang="x-none" b="1" dirty="0" err="1">
                <a:latin typeface="Courier New" charset="0"/>
                <a:ea typeface="Courier New" charset="0"/>
                <a:cs typeface="Courier New" charset="0"/>
              </a:rPr>
              <a:t>println</a:t>
            </a:r>
            <a:r>
              <a:rPr lang="en-US" altLang="x-none" b="1" dirty="0">
                <a:ea typeface="Courier New" charset="0"/>
                <a:cs typeface="Courier New" charset="0"/>
              </a:rPr>
              <a:t> statement can never be reached.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14600" y="1676400"/>
            <a:ext cx="497020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Handling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try-catch Statement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I/O Exceptions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Tool Tips and Disabling Controls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Scroll Panes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Split Panes and List Views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676400" y="34051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6246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I/O Exceptions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Let's examine issues related to exceptions and I/O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</a:t>
            </a:r>
            <a:r>
              <a:rPr lang="en-US" altLang="x-none" i="1"/>
              <a:t>stream</a:t>
            </a:r>
            <a:r>
              <a:rPr lang="en-US" altLang="x-none"/>
              <a:t> is a sequence of bytes that flow from a source to a destination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In a program, we read information from an input stream and write information to an output stream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program can manage multiple streams simultaneously</a:t>
            </a:r>
          </a:p>
        </p:txBody>
      </p:sp>
      <p:sp>
        <p:nvSpPr>
          <p:cNvPr id="6349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Standard I/O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There are three standard I/O streams: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sz="2000" i="1"/>
              <a:t>standard output</a:t>
            </a:r>
            <a:r>
              <a:rPr lang="en-US" altLang="x-none" sz="2000"/>
              <a:t> – defined by </a:t>
            </a:r>
            <a:r>
              <a:rPr lang="en-US" altLang="x-none" sz="2000">
                <a:latin typeface="Courier New" charset="0"/>
              </a:rPr>
              <a:t>System.out</a:t>
            </a:r>
          </a:p>
          <a:p>
            <a:pPr lvl="1">
              <a:lnSpc>
                <a:spcPct val="90000"/>
              </a:lnSpc>
            </a:pPr>
            <a:r>
              <a:rPr lang="en-US" altLang="x-none" sz="2000" i="1"/>
              <a:t>standard input</a:t>
            </a:r>
            <a:r>
              <a:rPr lang="en-US" altLang="x-none" sz="2000"/>
              <a:t> – defined by </a:t>
            </a:r>
            <a:r>
              <a:rPr lang="en-US" altLang="x-none" sz="2000">
                <a:latin typeface="Courier New" charset="0"/>
              </a:rPr>
              <a:t>System.in</a:t>
            </a:r>
          </a:p>
          <a:p>
            <a:pPr lvl="1">
              <a:lnSpc>
                <a:spcPct val="90000"/>
              </a:lnSpc>
            </a:pPr>
            <a:r>
              <a:rPr lang="en-US" altLang="x-none" sz="2000" i="1"/>
              <a:t>standard error</a:t>
            </a:r>
            <a:r>
              <a:rPr lang="en-US" altLang="x-none" sz="2000"/>
              <a:t> – defined by </a:t>
            </a:r>
            <a:r>
              <a:rPr lang="en-US" altLang="x-none" sz="2000">
                <a:latin typeface="Courier New" charset="0"/>
              </a:rPr>
              <a:t>System.err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use </a:t>
            </a:r>
            <a:r>
              <a:rPr lang="en-US" altLang="x-none">
                <a:latin typeface="Courier New" charset="0"/>
              </a:rPr>
              <a:t>System.out</a:t>
            </a:r>
            <a:r>
              <a:rPr lang="en-US" altLang="x-none"/>
              <a:t> when we execute </a:t>
            </a:r>
            <a:r>
              <a:rPr lang="en-US" altLang="x-none">
                <a:latin typeface="Courier New" charset="0"/>
              </a:rPr>
              <a:t>println</a:t>
            </a:r>
            <a:r>
              <a:rPr lang="en-US" altLang="x-none"/>
              <a:t> statements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>
                <a:latin typeface="Courier New" charset="0"/>
              </a:rPr>
              <a:t>System.out</a:t>
            </a:r>
            <a:r>
              <a:rPr lang="en-US" altLang="x-none"/>
              <a:t> and </a:t>
            </a:r>
            <a:r>
              <a:rPr lang="en-US" altLang="x-none">
                <a:latin typeface="Courier New" charset="0"/>
              </a:rPr>
              <a:t>System.err</a:t>
            </a:r>
            <a:r>
              <a:rPr lang="en-US" altLang="x-none"/>
              <a:t> typically represent the console window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>
                <a:latin typeface="Courier New" charset="0"/>
              </a:rPr>
              <a:t>System.in</a:t>
            </a:r>
            <a:r>
              <a:rPr lang="en-US" altLang="x-none"/>
              <a:t> typically represents keyboard input, which we've used many times with </a:t>
            </a:r>
            <a:r>
              <a:rPr lang="en-US" altLang="x-none">
                <a:latin typeface="Courier New" charset="0"/>
              </a:rPr>
              <a:t>Scanner</a:t>
            </a:r>
            <a:endParaRPr lang="en-US" altLang="x-none"/>
          </a:p>
        </p:txBody>
      </p:sp>
      <p:sp>
        <p:nvSpPr>
          <p:cNvPr id="6451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IOException Class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3434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Operations performed by some I/O classes may throw an </a:t>
            </a:r>
            <a:r>
              <a:rPr lang="en-US" altLang="x-none">
                <a:latin typeface="Courier New" charset="0"/>
              </a:rPr>
              <a:t>IOException</a:t>
            </a:r>
          </a:p>
          <a:p>
            <a:pPr lvl="1">
              <a:spcBef>
                <a:spcPct val="70000"/>
              </a:spcBef>
            </a:pPr>
            <a:r>
              <a:rPr lang="en-US" altLang="x-none"/>
              <a:t>A file might not exist</a:t>
            </a:r>
          </a:p>
          <a:p>
            <a:pPr lvl="1">
              <a:spcBef>
                <a:spcPct val="70000"/>
              </a:spcBef>
            </a:pPr>
            <a:r>
              <a:rPr lang="en-US" altLang="x-none"/>
              <a:t>Even if the file exists, a program may not be able to find it</a:t>
            </a:r>
          </a:p>
          <a:p>
            <a:pPr lvl="1">
              <a:spcBef>
                <a:spcPct val="70000"/>
              </a:spcBef>
            </a:pPr>
            <a:r>
              <a:rPr lang="en-US" altLang="x-none"/>
              <a:t>The file might not contain the kind of data we expect</a:t>
            </a:r>
            <a:endParaRPr lang="en-US" altLang="x-none">
              <a:latin typeface="Courier New" charset="0"/>
            </a:endParaRPr>
          </a:p>
          <a:p>
            <a:pPr>
              <a:spcBef>
                <a:spcPct val="70000"/>
              </a:spcBef>
            </a:pPr>
            <a:r>
              <a:rPr lang="en-US" altLang="x-none"/>
              <a:t>An </a:t>
            </a:r>
            <a:r>
              <a:rPr lang="en-US" altLang="x-none">
                <a:latin typeface="Courier New" charset="0"/>
              </a:rPr>
              <a:t>IOException</a:t>
            </a:r>
            <a:r>
              <a:rPr lang="en-US" altLang="x-none"/>
              <a:t> is a checked exception</a:t>
            </a:r>
          </a:p>
        </p:txBody>
      </p:sp>
      <p:sp>
        <p:nvSpPr>
          <p:cNvPr id="6554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Writing Text Files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 Chapter 5 we explored the use of the </a:t>
            </a:r>
            <a:r>
              <a:rPr lang="en-US" altLang="x-none">
                <a:latin typeface="Courier New" charset="0"/>
              </a:rPr>
              <a:t>Scanner</a:t>
            </a:r>
            <a:r>
              <a:rPr lang="en-US" altLang="x-none"/>
              <a:t> class to read input from a text file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Let's now explore writing data to a text file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PrintWriter</a:t>
            </a:r>
            <a:r>
              <a:rPr lang="en-US" altLang="x-none"/>
              <a:t> class represents a text output file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Output streams should be closed explicitly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TestData.java </a:t>
            </a:r>
            <a:endParaRPr lang="en-US" altLang="x-none"/>
          </a:p>
        </p:txBody>
      </p:sp>
      <p:sp>
        <p:nvSpPr>
          <p:cNvPr id="665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Exceptions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</a:t>
            </a:r>
            <a:r>
              <a:rPr lang="en-US" altLang="x-none" i="1"/>
              <a:t>exception</a:t>
            </a:r>
            <a:r>
              <a:rPr lang="en-US" altLang="x-none"/>
              <a:t> is an object that describes an unusual or erroneous situation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Exceptions are </a:t>
            </a:r>
            <a:r>
              <a:rPr lang="en-US" altLang="x-none" i="1"/>
              <a:t>thrown</a:t>
            </a:r>
            <a:r>
              <a:rPr lang="en-US" altLang="x-none"/>
              <a:t> by a program, and may be </a:t>
            </a:r>
            <a:r>
              <a:rPr lang="en-US" altLang="x-none" i="1"/>
              <a:t>caught</a:t>
            </a:r>
            <a:r>
              <a:rPr lang="en-US" altLang="x-none"/>
              <a:t> and </a:t>
            </a:r>
            <a:r>
              <a:rPr lang="en-US" altLang="x-none" i="1"/>
              <a:t>handled</a:t>
            </a:r>
            <a:r>
              <a:rPr lang="en-US" altLang="x-none"/>
              <a:t> by another part of the program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program can be separated into a normal execution flow and an </a:t>
            </a:r>
            <a:r>
              <a:rPr lang="en-US" altLang="x-none" i="1"/>
              <a:t>exception execution flow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</a:t>
            </a:r>
            <a:r>
              <a:rPr lang="en-US" altLang="x-none" i="1"/>
              <a:t>error</a:t>
            </a:r>
            <a:r>
              <a:rPr lang="en-US" altLang="x-none"/>
              <a:t> is also represented as an object in Java, but usually represents a unrecoverable situation and should not be caught</a:t>
            </a: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609600" y="369888"/>
            <a:ext cx="7910513" cy="587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TestData.java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I/O exceptions and the use of a character file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output stream.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java.util.Random;</a:t>
            </a: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java.io.*;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TestData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file of test data that consists of ten lines each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containing ten integer values in the range 10 to 99.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throws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IOException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MAX = 10;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value;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String fileName = "test.txt";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PrintWriter outFile = new PrintWriter(fileName);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609600" y="900113"/>
            <a:ext cx="7910513" cy="415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Random rand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Random();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line = 1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line &lt;= MAX; line++)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num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= 1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&lt;= MAX;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value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rand.nextInt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(90) + 10;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outFile.print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(value + "  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outFile.println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outFile.close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("Output file has been created: " +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fileName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609600" y="900113"/>
            <a:ext cx="7910513" cy="415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Random rand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Random();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line = 1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line &lt;= MAX; line++)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num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= 1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&lt;= MAX;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value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rand.nextInt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(90) + 10;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outFile.print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(value + "   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outFile.println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outFile.close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("Output file has been created: " +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fileName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905000" y="630238"/>
            <a:ext cx="5105400" cy="1046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sz="20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Output file has been created: test.txt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600200" y="2590799"/>
            <a:ext cx="6705600" cy="329184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Sample test.txt File</a:t>
            </a:r>
            <a:endParaRPr lang="en-US" altLang="x-none" sz="20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77   46   24   67   45   37   32   40   39   10   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90   91   71   64   82   80   68   18   83   89   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25   80   45   75   74   40   15   90   79   59   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44   43   95   85   93   61   15   20   52   86   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60   85   18   73   56   41   35   67   21   42   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93   25   89   47   13   27   51   94   76   13   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33   25   48   42   27   24   88   18   32   17   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71   10   90   88   60   19   89   54   21   92   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45   26   47   68   55   98   34   38   98   38   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48   59   90   12   86   36   11   65   41   62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14600" y="1676400"/>
            <a:ext cx="497020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Handling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try-catch Statement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I/O Exceptions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Tool Tips and Disabling Controls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Scroll Panes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Split Panes and List Views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676400" y="3962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7066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Tool Tips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 </a:t>
            </a:r>
            <a:r>
              <a:rPr lang="en-US" altLang="x-none" i="1" dirty="0"/>
              <a:t>tool tip</a:t>
            </a:r>
            <a:r>
              <a:rPr lang="en-US" altLang="x-none" dirty="0"/>
              <a:t> provides a short pop-up description when the mouse cursor rests momentarily on a component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 tool tip is assigned using the </a:t>
            </a:r>
            <a:r>
              <a:rPr lang="en-US" altLang="x-none" dirty="0" err="1" smtClean="0">
                <a:latin typeface="Courier New" charset="0"/>
              </a:rPr>
              <a:t>setToolTip</a:t>
            </a:r>
            <a:r>
              <a:rPr lang="en-US" altLang="x-none" dirty="0" smtClean="0"/>
              <a:t> </a:t>
            </a:r>
            <a:r>
              <a:rPr lang="en-US" altLang="x-none" dirty="0"/>
              <a:t>method of a </a:t>
            </a:r>
            <a:r>
              <a:rPr lang="en-US" altLang="x-none" dirty="0" smtClean="0"/>
              <a:t>JavaFX control</a:t>
            </a:r>
            <a:endParaRPr lang="en-US" altLang="x-none" dirty="0"/>
          </a:p>
          <a:p>
            <a:pPr>
              <a:lnSpc>
                <a:spcPct val="90000"/>
              </a:lnSpc>
              <a:spcBef>
                <a:spcPts val="2520"/>
              </a:spcBef>
              <a:buFont typeface="Times" charset="0"/>
              <a:buNone/>
            </a:pPr>
            <a:r>
              <a:rPr lang="en-US" altLang="x-none" sz="2000" dirty="0">
                <a:latin typeface="Courier New" charset="0"/>
              </a:rPr>
              <a:t>	</a:t>
            </a:r>
            <a:r>
              <a:rPr lang="en-US" altLang="x-none" sz="2000" dirty="0" smtClean="0">
                <a:latin typeface="Courier New" charset="0"/>
              </a:rPr>
              <a:t> ToolTip tip = </a:t>
            </a:r>
            <a:r>
              <a:rPr lang="en-US" altLang="x-none" sz="2000" dirty="0">
                <a:latin typeface="Courier New" charset="0"/>
              </a:rPr>
              <a:t>new </a:t>
            </a:r>
            <a:r>
              <a:rPr lang="en-US" altLang="x-none" sz="2000" dirty="0">
                <a:latin typeface="Courier New" charset="0"/>
              </a:rPr>
              <a:t>ToolTip</a:t>
            </a:r>
            <a:r>
              <a:rPr lang="en-US" altLang="x-none" sz="2000" dirty="0" smtClean="0">
                <a:latin typeface="Courier New" charset="0"/>
              </a:rPr>
              <a:t>("Update cost");</a:t>
            </a:r>
            <a:endParaRPr lang="en-US" altLang="x-none" sz="2000" dirty="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Font typeface="Times" charset="0"/>
              <a:buNone/>
            </a:pPr>
            <a:r>
              <a:rPr lang="en-US" altLang="x-none" sz="2000" dirty="0">
                <a:latin typeface="Courier New" charset="0"/>
              </a:rPr>
              <a:t>	</a:t>
            </a:r>
            <a:r>
              <a:rPr lang="en-US" altLang="x-none" sz="2000" dirty="0" smtClean="0">
                <a:latin typeface="Courier New" charset="0"/>
              </a:rPr>
              <a:t> </a:t>
            </a:r>
            <a:r>
              <a:rPr lang="en-US" altLang="x-none" sz="2000" dirty="0" err="1" smtClean="0">
                <a:latin typeface="Courier New" charset="0"/>
              </a:rPr>
              <a:t>myButton.setToolTip</a:t>
            </a:r>
            <a:r>
              <a:rPr lang="en-US" altLang="x-none" sz="2000" dirty="0" smtClean="0">
                <a:latin typeface="Courier New" charset="0"/>
              </a:rPr>
              <a:t>(tip);</a:t>
            </a:r>
            <a:endParaRPr lang="en-US" altLang="x-none" sz="2000" dirty="0"/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Disabled </a:t>
            </a:r>
            <a:r>
              <a:rPr lang="en-US" altLang="x-none" dirty="0" smtClean="0"/>
              <a:t>Controls</a:t>
            </a:r>
            <a:endParaRPr lang="en-US" altLang="x-non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/>
              <a:t>Controls can </a:t>
            </a:r>
            <a:r>
              <a:rPr lang="en-US" altLang="x-none" dirty="0"/>
              <a:t>be </a:t>
            </a:r>
            <a:r>
              <a:rPr lang="en-US" altLang="x-none" i="1" dirty="0"/>
              <a:t>disabled</a:t>
            </a:r>
            <a:r>
              <a:rPr lang="en-US" altLang="x-none" dirty="0"/>
              <a:t> if they should not be used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/>
              <a:t>A disabled </a:t>
            </a:r>
            <a:r>
              <a:rPr lang="en-US" altLang="x-none" dirty="0" smtClean="0"/>
              <a:t>control is </a:t>
            </a:r>
            <a:r>
              <a:rPr lang="en-US" altLang="x-none" dirty="0"/>
              <a:t>"grayed out" and will not respond to user interaction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/>
              <a:t>To disable a control, call the </a:t>
            </a:r>
            <a:r>
              <a:rPr lang="en-US" altLang="x-none" dirty="0" err="1" smtClean="0">
                <a:latin typeface="Courier New" charset="0"/>
              </a:rPr>
              <a:t>setDisable</a:t>
            </a:r>
            <a:r>
              <a:rPr lang="en-US" altLang="x-none" dirty="0" smtClean="0"/>
              <a:t> </a:t>
            </a:r>
            <a:r>
              <a:rPr lang="en-US" altLang="x-none" dirty="0"/>
              <a:t>method: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Times" charset="0"/>
              <a:buNone/>
            </a:pPr>
            <a:r>
              <a:rPr lang="en-US" altLang="x-none" sz="2400" dirty="0">
                <a:latin typeface="Courier New" charset="0"/>
              </a:rPr>
              <a:t>		</a:t>
            </a:r>
            <a:r>
              <a:rPr lang="en-US" altLang="x-none" sz="2400" dirty="0" err="1" smtClean="0">
                <a:latin typeface="Courier New" charset="0"/>
              </a:rPr>
              <a:t>myB</a:t>
            </a:r>
            <a:r>
              <a:rPr lang="en-US" altLang="x-none" sz="2400" dirty="0" err="1" smtClean="0">
                <a:latin typeface="Courier New" charset="0"/>
              </a:rPr>
              <a:t>utton.setDisable</a:t>
            </a:r>
            <a:r>
              <a:rPr lang="en-US" altLang="x-none" sz="2400" dirty="0" smtClean="0">
                <a:latin typeface="Courier New" charset="0"/>
              </a:rPr>
              <a:t>(true);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>
                <a:latin typeface="Courier New" charset="0"/>
              </a:rPr>
              <a:t>LightBulb.java</a:t>
            </a:r>
            <a:r>
              <a:rPr lang="en-US" altLang="x-none" dirty="0"/>
              <a:t> </a:t>
            </a:r>
          </a:p>
          <a:p>
            <a:pPr>
              <a:spcBef>
                <a:spcPct val="0"/>
              </a:spcBef>
              <a:spcAft>
                <a:spcPts val="2400"/>
              </a:spcAft>
              <a:buFont typeface="Times" charset="0"/>
              <a:buNone/>
            </a:pPr>
            <a:r>
              <a:rPr lang="en-US" altLang="x-none" sz="2400" dirty="0">
                <a:latin typeface="Courier New" charset="0"/>
              </a:rPr>
              <a:t>	</a:t>
            </a:r>
            <a:endParaRPr lang="en-US" altLang="x-none" dirty="0"/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dirty="0" smtClean="0">
                <a:latin typeface="Times New Roman" charset="0"/>
              </a:rPr>
              <a:t>Copyright © 2017 Pearson Education, Inc.</a:t>
            </a:r>
            <a:endParaRPr lang="en-US" altLang="x-none" sz="1200" dirty="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518160"/>
            <a:ext cx="8534400" cy="55778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javafx.event.ActionEvent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javafx.geometry.Pos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javafx.geometry.Rectangle2D;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javafx.scene.control.Tooltip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javafx.scene.layout.HBox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LightBulb.java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Loftus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tool tips and disabled controls.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LightBulb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Button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offButton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bulbView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572155"/>
            <a:ext cx="8534400" cy="54476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an image of a light bulb that can be turned on and off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using enabled buttons with tool tips set.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Image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Image("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lightBulbs.png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bulbView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bulbView.setViewport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Rectangle2D(0, 0, 125, 200));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off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Button("On");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onButton.setPrefWidth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(70);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onButton.setTooltip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Tooltip("Turn me on!"));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onButton.setOnAction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processButtonPress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offButton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Button("Off");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offButton.setPrefWidth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(70);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offButton.setTooltip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Tooltip("Turn me off!"));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offButton.setDisable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offButton.setOnAction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processButtonPress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98422251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963573"/>
            <a:ext cx="8534400" cy="43704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HBox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buttons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offButton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buttons.setAlignment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Pos.CENTER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buttons.setSpacing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(30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bulbView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buttons);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Pos.CENTER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root.setStyle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("-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-background-color: black");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root.setSpacing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(20);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250, 300);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("Light Bulb");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44576644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558998"/>
            <a:ext cx="8534400" cy="5232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Determines which button was pressed and sets the image viewport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appropriately to show either the on or off bulb. Also swaps the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disable state of both buttons.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processButtonPress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event.getSource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==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bulbView.setViewport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Rectangle2D(143, 0, 125, 200));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offButton.setDisable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bulbView.setViewport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Rectangle2D(0, 0, 125, 200));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off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offButton.setDisable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3853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Exception Handling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572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The Java API has a predefined set of exceptions that can occur during execution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 program can deal with an exception in one of three ways: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ignore it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handle it where it occurs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handle it </a:t>
            </a:r>
            <a:r>
              <a:rPr lang="en-US" altLang="x-none" dirty="0" smtClean="0"/>
              <a:t>at </a:t>
            </a:r>
            <a:r>
              <a:rPr lang="en-US" altLang="x-none" dirty="0"/>
              <a:t>another place in the program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The manner in which an exception is processed is an important design consideration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558998"/>
            <a:ext cx="8534400" cy="5232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Determines which button was pressed and sets the image viewport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appropriately to show either the on or off bulb. Also swaps the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disable state of both buttons.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processButtonPress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event.getSource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==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bulbView.setViewport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Rectangle2D(143, 0, 125, 200));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offButton.setDisable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bulbView.setViewport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Rectangle2D(0, 0, 125, 200));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off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offButton.setDisable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onButton.setDisable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457200"/>
            <a:ext cx="3581400" cy="4495800"/>
            <a:chOff x="1676400" y="838200"/>
            <a:chExt cx="3581400" cy="449580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676400" y="838200"/>
              <a:ext cx="3581400" cy="4495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298" y="1066800"/>
              <a:ext cx="3175000" cy="40894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800600" y="457200"/>
            <a:ext cx="3581400" cy="4495800"/>
            <a:chOff x="5475698" y="834775"/>
            <a:chExt cx="3581400" cy="4495800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475698" y="834775"/>
              <a:ext cx="3581400" cy="4495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200" y="1066800"/>
              <a:ext cx="3175000" cy="408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049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14600" y="1676400"/>
            <a:ext cx="497020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Handling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try-catch Statement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I/O Exceptions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Tool Tips and Disabling Controls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Scroll Panes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Split Panes and List Views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676400" y="452596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8602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Scroll Panes</a:t>
            </a:r>
            <a:endParaRPr lang="en-US" altLang="x-none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 JavaFX </a:t>
            </a:r>
            <a:r>
              <a:rPr lang="en-US" altLang="x-none" i="1" dirty="0" smtClean="0"/>
              <a:t>scroll pane </a:t>
            </a:r>
            <a:r>
              <a:rPr lang="en-US" altLang="x-none" dirty="0" smtClean="0"/>
              <a:t>provides </a:t>
            </a:r>
            <a:r>
              <a:rPr lang="en-US" altLang="x-none" dirty="0"/>
              <a:t>a </a:t>
            </a:r>
            <a:r>
              <a:rPr lang="en-US" altLang="x-none" dirty="0" smtClean="0"/>
              <a:t>limite</a:t>
            </a:r>
            <a:r>
              <a:rPr lang="en-US" altLang="x-none" dirty="0" smtClean="0"/>
              <a:t>d but scrollable view of a large underlying node, such as an image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 scroll pane provides horizontal and vertical scroll bars, as needed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No event listener is needed for a scroll </a:t>
            </a:r>
            <a:r>
              <a:rPr lang="en-US" altLang="x-none" dirty="0" smtClean="0"/>
              <a:t>pane</a:t>
            </a:r>
            <a:endParaRPr lang="en-US" altLang="x-none" dirty="0"/>
          </a:p>
          <a:p>
            <a:pPr>
              <a:spcBef>
                <a:spcPts val="2472"/>
              </a:spcBef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MapViewer.java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518160"/>
            <a:ext cx="85344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javafx.scene.control.ScrollPane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javafx.scene.control.ScrollPane.ScrollBarPolicy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MapViewer.java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a scroll pane.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MapViewer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Presents a scroll pane that allows the user to determine which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section of the underlying image (a map of the USA) is visible.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78163390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1082040"/>
            <a:ext cx="8534400" cy="3566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Image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Image("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map.jpg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ScrollPane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ScrollPane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root.setHbarPolicy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ScrollBarPolicy.ALWAYS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600, 400);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("Map Viewer");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823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1082040"/>
            <a:ext cx="8534400" cy="3566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Image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Image("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map.jpg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ScrollPane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ScrollPane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root.setHbarPolicy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ScrollBarPolicy.ALWAYS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600, 400);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("Map Viewer");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381000"/>
            <a:ext cx="8077200" cy="5791200"/>
            <a:chOff x="533400" y="533400"/>
            <a:chExt cx="8077200" cy="579120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533400" y="533400"/>
              <a:ext cx="8077200" cy="5791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749300"/>
              <a:ext cx="7620000" cy="535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61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14600" y="1676400"/>
            <a:ext cx="497020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Handling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try-catch Statement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I/O Exceptions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Tool Tips and Disabling Controls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Scroll Panes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Split Panes and List Views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676400" y="50752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9626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Split Panes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 JavaFX </a:t>
            </a:r>
            <a:r>
              <a:rPr lang="en-US" altLang="x-none" i="1" dirty="0"/>
              <a:t>split pane </a:t>
            </a:r>
            <a:r>
              <a:rPr lang="en-US" altLang="x-none" dirty="0" smtClean="0"/>
              <a:t>displays two or more nodes </a:t>
            </a:r>
            <a:r>
              <a:rPr lang="en-US" altLang="x-none" dirty="0" smtClean="0"/>
              <a:t>separated </a:t>
            </a:r>
            <a:r>
              <a:rPr lang="en-US" altLang="x-none" dirty="0"/>
              <a:t>by a moveable divider bar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As the user slides the divider bar, it gives more space to one side and reduces space on the other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The nodes can be displayed side by side or one on top of the other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If more than two nodes are added to a split pane, each node is separated from the next by another divider bar</a:t>
            </a:r>
          </a:p>
        </p:txBody>
      </p:sp>
      <p:sp>
        <p:nvSpPr>
          <p:cNvPr id="101380" name="Footer Placeholder 2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dirty="0" smtClean="0">
                <a:latin typeface="Times New Roman" charset="0"/>
              </a:rPr>
              <a:t>Copyright © 2017 Pearson Education, Inc.</a:t>
            </a:r>
            <a:endParaRPr lang="en-US" altLang="x-none" sz="1200" dirty="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List Views</a:t>
            </a:r>
            <a:endParaRPr lang="en-US" altLang="x-none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 JavaFX </a:t>
            </a:r>
            <a:r>
              <a:rPr lang="en-US" altLang="x-none" i="1" dirty="0" smtClean="0"/>
              <a:t>list view </a:t>
            </a:r>
            <a:r>
              <a:rPr lang="en-US" altLang="x-none" dirty="0" smtClean="0"/>
              <a:t>presents a list of selectable options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The options are always visible (not a drop-down), and the view is resizable and scrollable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 list view contains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Observable</a:t>
            </a:r>
            <a:r>
              <a:rPr lang="en-US" altLang="x-none" dirty="0" smtClean="0"/>
              <a:t> items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The following example displays </a:t>
            </a:r>
            <a:r>
              <a:rPr lang="en-US" altLang="x-none" dirty="0"/>
              <a:t>a list of words (food items) on one side </a:t>
            </a:r>
            <a:r>
              <a:rPr lang="en-US" altLang="x-none" dirty="0" smtClean="0"/>
              <a:t>of a split pane and </a:t>
            </a:r>
            <a:r>
              <a:rPr lang="en-US" altLang="x-none" dirty="0"/>
              <a:t>an image of the selected food item on the </a:t>
            </a:r>
            <a:r>
              <a:rPr lang="en-US" altLang="x-none" dirty="0" smtClean="0"/>
              <a:t>other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FoodImages.java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0342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457200"/>
            <a:ext cx="8534400" cy="56692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javafx.beans.value.ObservableValue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javafx.collections.FXCollections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javafx.collections.ObservableList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javafx.scene.control.ListView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javafx.scene.control.SplitPane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javafx.scene.layout.StackPane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FoodImages.java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a split pane and a list view.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FoodImages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Image[]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foodImages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&lt;String&gt;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listView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60124995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Exception Handling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8006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If an exception is ignored (not caught) by the program, the program will terminate and produce an appropriate message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message includes a </a:t>
            </a:r>
            <a:r>
              <a:rPr lang="en-US" altLang="x-none" i="1"/>
              <a:t>call stack trace</a:t>
            </a:r>
            <a:r>
              <a:rPr lang="en-US" altLang="x-none"/>
              <a:t> that:</a:t>
            </a:r>
          </a:p>
          <a:p>
            <a:pPr lvl="1">
              <a:spcBef>
                <a:spcPct val="70000"/>
              </a:spcBef>
            </a:pPr>
            <a:r>
              <a:rPr lang="en-US" altLang="x-none"/>
              <a:t>indicates the line on which the exception occurred</a:t>
            </a:r>
          </a:p>
          <a:p>
            <a:pPr lvl="1">
              <a:spcBef>
                <a:spcPct val="70000"/>
              </a:spcBef>
            </a:pPr>
            <a:r>
              <a:rPr lang="en-US" altLang="x-none"/>
              <a:t>shows the method call trail that lead to the attempted execution of the offending line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Zero.java </a:t>
            </a:r>
            <a:endParaRPr lang="en-US" altLang="x-none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534400" cy="63093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a split pane with a list of food items on the left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and an image of the selected food item on the right.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String[] food = {"apples", "asparagus", "bacon", "bread",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"carrots", "cheesecake", "eggs", "hamburger", "muffins",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"onions", "oranges", "pancakes", "peanuts", "pizza",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"potatoes", "pretzels", "spaghetti", "sushi", "watermelon"};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foodImages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Image[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food.length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];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0;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food.length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++)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foodImages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]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Image(food[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] + ".jpg");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 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foodImages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StackPane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StackPane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imgPane.setMinWidth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(300);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imgView.setPreserveRatio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imgView.fitWidthProperty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imgPane.widthProperty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ObservableList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&lt;String&gt; list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FXCollections.observableArrayList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list.addAll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(food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93035419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748129"/>
            <a:ext cx="8534400" cy="45858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&lt;String&gt;(list);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listView.setMinWidth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(100);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listView.getSelectionModel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().select(0);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listView.getSelectionModel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selectedItemProperty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addListener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processListSelection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SplitPane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SplitPane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root.setDividerPositions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(0.25);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root.getItems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600, 350);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("Food Images");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42753375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1113234"/>
            <a:ext cx="8534400" cy="30777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Processes a list view selection by getting the index of the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selected item and displaying the corresponding image.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processListSelection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ObservableValue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&lt;?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String&gt;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String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oldValue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String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newValue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index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listView.getSelectionModel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getSelectedIndex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imgView.setImage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foodImages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[index]);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3569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1113234"/>
            <a:ext cx="8534400" cy="30777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Processes a list view selection by getting the index of the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selected item and displaying the corresponding image.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processListSelection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ObservableValue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&lt;?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String&gt;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String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oldValue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String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newValue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index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listView.getSelectionModel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getSelectedIndex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imgView.setImage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foodImages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[index]);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457200"/>
            <a:ext cx="8001000" cy="5105400"/>
            <a:chOff x="685800" y="457200"/>
            <a:chExt cx="8001000" cy="510540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685800" y="457200"/>
              <a:ext cx="8001000" cy="51054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620000" cy="47244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990600" y="1348483"/>
            <a:ext cx="8001000" cy="5105400"/>
            <a:chOff x="990600" y="1348483"/>
            <a:chExt cx="8001000" cy="5105400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90600" y="1348483"/>
              <a:ext cx="8001000" cy="51054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600200"/>
              <a:ext cx="7620000" cy="472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84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Chapter 11 has focused on: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the purpose of exceptions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exception messages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the try-catch statement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propagating exceptions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I/O exceptions and writing text files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GUI tool tips and disabled controls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more GUI </a:t>
            </a:r>
            <a:r>
              <a:rPr lang="en-US" altLang="x-none" dirty="0" smtClean="0"/>
              <a:t>controls</a:t>
            </a:r>
            <a:endParaRPr lang="en-US" altLang="x-none" dirty="0"/>
          </a:p>
          <a:p>
            <a:pPr>
              <a:lnSpc>
                <a:spcPct val="90000"/>
              </a:lnSpc>
            </a:pPr>
            <a:endParaRPr lang="en-US" altLang="x-none" dirty="0"/>
          </a:p>
        </p:txBody>
      </p:sp>
      <p:sp>
        <p:nvSpPr>
          <p:cNvPr id="1116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Zero.java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an uncaught exception.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Zero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Deliberately divides by zero to produce an exception.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numerator = 10;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denominator = 0;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System.out.println(numerator / denominator);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System.out.println("This text will not be printed.");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Zero.java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an uncaught exception.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Zero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Deliberately divides by zero to produce an exception.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numerator = 10;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denominator = 0;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System.out.println(numerator / denominator);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System.out.println("This text will not be printed.");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8600" y="841375"/>
            <a:ext cx="8610600" cy="1292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r>
              <a:rPr lang="en-US" altLang="x-none" sz="2000" b="1">
                <a:ea typeface="Courier New" charset="0"/>
                <a:cs typeface="Courier New" charset="0"/>
              </a:rPr>
              <a:t>  (when program terminates)</a:t>
            </a:r>
            <a:endParaRPr lang="en-US" altLang="x-none" sz="20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Exception in thread "main" java.lang.ArithmeticException: / by zero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        at Zero.main(Zero.java:17)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14600" y="1676400"/>
            <a:ext cx="497020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Handling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try-catch Statement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Exception 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I/O Exceptions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Tool Tips and Disabling Controls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Scroll Panes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Split Panes and List Views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676400" y="23066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3584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3738</Words>
  <Application>Microsoft Macintosh PowerPoint</Application>
  <PresentationFormat>On-screen Show (4:3)</PresentationFormat>
  <Paragraphs>959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Calibri</vt:lpstr>
      <vt:lpstr>Courier New</vt:lpstr>
      <vt:lpstr>ＭＳ Ｐゴシック</vt:lpstr>
      <vt:lpstr>Times</vt:lpstr>
      <vt:lpstr>Times New Roman</vt:lpstr>
      <vt:lpstr>Arial</vt:lpstr>
      <vt:lpstr>Default Design</vt:lpstr>
      <vt:lpstr>Custom Design</vt:lpstr>
      <vt:lpstr>Chapter 11 Exceptions</vt:lpstr>
      <vt:lpstr>Exceptions</vt:lpstr>
      <vt:lpstr>Outline</vt:lpstr>
      <vt:lpstr>Exceptions</vt:lpstr>
      <vt:lpstr>Exception Handling</vt:lpstr>
      <vt:lpstr>Exception Handling</vt:lpstr>
      <vt:lpstr>PowerPoint Presentation</vt:lpstr>
      <vt:lpstr>PowerPoint Presentation</vt:lpstr>
      <vt:lpstr>Outline</vt:lpstr>
      <vt:lpstr>The try Statement</vt:lpstr>
      <vt:lpstr>PowerPoint Presentation</vt:lpstr>
      <vt:lpstr>PowerPoint Presentation</vt:lpstr>
      <vt:lpstr>PowerPoint Presentation</vt:lpstr>
      <vt:lpstr>The finally Clause</vt:lpstr>
      <vt:lpstr>Exception Propagation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The Exception Class Hierarchy</vt:lpstr>
      <vt:lpstr>The Exception Class Hierarchy</vt:lpstr>
      <vt:lpstr>Checked Exceptions</vt:lpstr>
      <vt:lpstr>Unchecked Exceptions</vt:lpstr>
      <vt:lpstr>Quick Check</vt:lpstr>
      <vt:lpstr>Quick Check</vt:lpstr>
      <vt:lpstr>The throw Statement</vt:lpstr>
      <vt:lpstr>PowerPoint Presentation</vt:lpstr>
      <vt:lpstr>PowerPoint Presentation</vt:lpstr>
      <vt:lpstr>PowerPoint Presentation</vt:lpstr>
      <vt:lpstr>PowerPoint Presentation</vt:lpstr>
      <vt:lpstr>Quick Check</vt:lpstr>
      <vt:lpstr>Quick Check</vt:lpstr>
      <vt:lpstr>Outline</vt:lpstr>
      <vt:lpstr>I/O Exceptions</vt:lpstr>
      <vt:lpstr>Standard I/O</vt:lpstr>
      <vt:lpstr>The IOException Class</vt:lpstr>
      <vt:lpstr>Writing Text Files</vt:lpstr>
      <vt:lpstr>PowerPoint Presentation</vt:lpstr>
      <vt:lpstr>PowerPoint Presentation</vt:lpstr>
      <vt:lpstr>PowerPoint Presentation</vt:lpstr>
      <vt:lpstr>Outline</vt:lpstr>
      <vt:lpstr>Tool Tips</vt:lpstr>
      <vt:lpstr>Disabled Controls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Scroll Panes</vt:lpstr>
      <vt:lpstr>PowerPoint Presentation</vt:lpstr>
      <vt:lpstr>PowerPoint Presentation</vt:lpstr>
      <vt:lpstr>PowerPoint Presentation</vt:lpstr>
      <vt:lpstr>Outline</vt:lpstr>
      <vt:lpstr>Split Panes</vt:lpstr>
      <vt:lpstr>List 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PEARSON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#, Title</dc:title>
  <dc:creator>usnidem</dc:creator>
  <cp:lastModifiedBy>John Lewis</cp:lastModifiedBy>
  <cp:revision>71</cp:revision>
  <dcterms:created xsi:type="dcterms:W3CDTF">2014-02-27T15:43:04Z</dcterms:created>
  <dcterms:modified xsi:type="dcterms:W3CDTF">2016-11-28T21:02:00Z</dcterms:modified>
</cp:coreProperties>
</file>