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656" r:id="rId2"/>
  </p:sldMasterIdLst>
  <p:notesMasterIdLst>
    <p:notesMasterId r:id="rId97"/>
  </p:notesMasterIdLst>
  <p:handoutMasterIdLst>
    <p:handoutMasterId r:id="rId98"/>
  </p:handoutMasterIdLst>
  <p:sldIdLst>
    <p:sldId id="256" r:id="rId3"/>
    <p:sldId id="260" r:id="rId4"/>
    <p:sldId id="261" r:id="rId5"/>
    <p:sldId id="262" r:id="rId6"/>
    <p:sldId id="263" r:id="rId7"/>
    <p:sldId id="264" r:id="rId8"/>
    <p:sldId id="300" r:id="rId9"/>
    <p:sldId id="266" r:id="rId10"/>
    <p:sldId id="307" r:id="rId11"/>
    <p:sldId id="268" r:id="rId12"/>
    <p:sldId id="326" r:id="rId13"/>
    <p:sldId id="360" r:id="rId14"/>
    <p:sldId id="361" r:id="rId15"/>
    <p:sldId id="269" r:id="rId16"/>
    <p:sldId id="270" r:id="rId17"/>
    <p:sldId id="317" r:id="rId18"/>
    <p:sldId id="31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9" r:id="rId28"/>
    <p:sldId id="320" r:id="rId29"/>
    <p:sldId id="321" r:id="rId30"/>
    <p:sldId id="322" r:id="rId31"/>
    <p:sldId id="323" r:id="rId32"/>
    <p:sldId id="301" r:id="rId33"/>
    <p:sldId id="324" r:id="rId34"/>
    <p:sldId id="272" r:id="rId35"/>
    <p:sldId id="325" r:id="rId36"/>
    <p:sldId id="273" r:id="rId37"/>
    <p:sldId id="362" r:id="rId38"/>
    <p:sldId id="363" r:id="rId39"/>
    <p:sldId id="302" r:id="rId40"/>
    <p:sldId id="275" r:id="rId41"/>
    <p:sldId id="276" r:id="rId42"/>
    <p:sldId id="277" r:id="rId43"/>
    <p:sldId id="278" r:id="rId44"/>
    <p:sldId id="279" r:id="rId45"/>
    <p:sldId id="280" r:id="rId46"/>
    <p:sldId id="330" r:id="rId47"/>
    <p:sldId id="327" r:id="rId48"/>
    <p:sldId id="331" r:id="rId49"/>
    <p:sldId id="332" r:id="rId50"/>
    <p:sldId id="328" r:id="rId51"/>
    <p:sldId id="335" r:id="rId52"/>
    <p:sldId id="333" r:id="rId53"/>
    <p:sldId id="334" r:id="rId54"/>
    <p:sldId id="281" r:id="rId55"/>
    <p:sldId id="336" r:id="rId56"/>
    <p:sldId id="337" r:id="rId57"/>
    <p:sldId id="283" r:id="rId58"/>
    <p:sldId id="303" r:id="rId59"/>
    <p:sldId id="285" r:id="rId60"/>
    <p:sldId id="286" r:id="rId61"/>
    <p:sldId id="287" r:id="rId62"/>
    <p:sldId id="288" r:id="rId63"/>
    <p:sldId id="349" r:id="rId64"/>
    <p:sldId id="338" r:id="rId65"/>
    <p:sldId id="339" r:id="rId66"/>
    <p:sldId id="364" r:id="rId67"/>
    <p:sldId id="343" r:id="rId68"/>
    <p:sldId id="344" r:id="rId69"/>
    <p:sldId id="345" r:id="rId70"/>
    <p:sldId id="304" r:id="rId71"/>
    <p:sldId id="290" r:id="rId72"/>
    <p:sldId id="365" r:id="rId73"/>
    <p:sldId id="366" r:id="rId74"/>
    <p:sldId id="367" r:id="rId75"/>
    <p:sldId id="368" r:id="rId76"/>
    <p:sldId id="369" r:id="rId77"/>
    <p:sldId id="370" r:id="rId78"/>
    <p:sldId id="371" r:id="rId79"/>
    <p:sldId id="372" r:id="rId80"/>
    <p:sldId id="373" r:id="rId81"/>
    <p:sldId id="305" r:id="rId82"/>
    <p:sldId id="297" r:id="rId83"/>
    <p:sldId id="298" r:id="rId84"/>
    <p:sldId id="354" r:id="rId85"/>
    <p:sldId id="374" r:id="rId86"/>
    <p:sldId id="375" r:id="rId87"/>
    <p:sldId id="376" r:id="rId88"/>
    <p:sldId id="306" r:id="rId89"/>
    <p:sldId id="377" r:id="rId90"/>
    <p:sldId id="378" r:id="rId91"/>
    <p:sldId id="379" r:id="rId92"/>
    <p:sldId id="380" r:id="rId93"/>
    <p:sldId id="381" r:id="rId94"/>
    <p:sldId id="382" r:id="rId95"/>
    <p:sldId id="299" r:id="rId9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8000"/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74"/>
  </p:normalViewPr>
  <p:slideViewPr>
    <p:cSldViewPr>
      <p:cViewPr varScale="1">
        <p:scale>
          <a:sx n="124" d="100"/>
          <a:sy n="124" d="100"/>
        </p:scale>
        <p:origin x="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00" Type="http://schemas.openxmlformats.org/officeDocument/2006/relationships/viewProps" Target="viewProps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9A47C5-76F7-E347-8B07-4CA29446CCEC}" type="datetime1">
              <a:rPr lang="en-US" altLang="x-none"/>
              <a:pPr/>
              <a:t>11/28/16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D61CCB-3DB3-0340-9511-84D0DB4C835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FF9460-ECCB-8940-9090-303515B1329A}" type="datetime1">
              <a:rPr lang="en-US" altLang="x-none"/>
              <a:pPr/>
              <a:t>11/28/16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D9376-A30C-8343-B82E-4EF8665A916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D9376-A30C-8343-B82E-4EF8665A9165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39900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10922C7-E9D5-BC42-A821-5BF7ABE9AE55}" type="slidenum">
              <a:rPr lang="en-US" altLang="x-none" sz="1200"/>
              <a:pPr eaLnBrk="1" hangingPunct="1"/>
              <a:t>39</a:t>
            </a:fld>
            <a:endParaRPr lang="en-US" altLang="x-non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EBB4D3-97D0-DF44-A44C-45B8459315D8}" type="slidenum">
              <a:rPr lang="en-US" altLang="x-none" sz="1200"/>
              <a:pPr eaLnBrk="1" hangingPunct="1"/>
              <a:t>40</a:t>
            </a:fld>
            <a:endParaRPr lang="en-US" altLang="x-non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8854F3F-204A-7C4F-A0B4-D7F535740385}" type="slidenum">
              <a:rPr lang="en-US" altLang="x-none" sz="1200"/>
              <a:pPr eaLnBrk="1" hangingPunct="1"/>
              <a:t>41</a:t>
            </a:fld>
            <a:endParaRPr lang="en-US" altLang="x-non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F19CB8D-655B-DC4D-B6D6-0D90116EF12E}" type="slidenum">
              <a:rPr lang="en-US" altLang="x-none" sz="1200"/>
              <a:pPr eaLnBrk="1" hangingPunct="1"/>
              <a:t>53</a:t>
            </a:fld>
            <a:endParaRPr lang="en-US" altLang="x-non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A68298-2A4B-BA45-B253-5E56F36E2553}" type="slidenum">
              <a:rPr lang="en-US" altLang="x-none" sz="1200"/>
              <a:pPr eaLnBrk="1" hangingPunct="1"/>
              <a:t>54</a:t>
            </a:fld>
            <a:endParaRPr lang="en-US" altLang="x-non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E7D0170-55D9-8A41-9D0F-5C778D9B8EE5}" type="slidenum">
              <a:rPr lang="en-US" altLang="x-none" sz="1200"/>
              <a:pPr eaLnBrk="1" hangingPunct="1"/>
              <a:t>56</a:t>
            </a:fld>
            <a:endParaRPr lang="en-US" altLang="x-non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2135" tIns="46849" rIns="92135" bIns="468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661451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41299698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3067860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4ED23-E9C8-BE40-B7DF-2F87D733A1B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7015380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3C083-FCC4-2147-B4F5-74A103D083F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79785098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9BA1E-7704-F64B-A13F-A7C6525022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4531248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7803B-FE03-C14D-A126-65BB6F670B8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4743512"/>
      </p:ext>
    </p:extLst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A57BA-005C-714A-AF23-DA0CD2FA936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99725223"/>
      </p:ext>
    </p:extLst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5755F-ACBA-0D4D-BAB0-4830F86A510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7861278"/>
      </p:ext>
    </p:extLst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33597-ADB6-E54B-B67D-B10AE0EAD8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7385833"/>
      </p:ext>
    </p:extLst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4A05C-9884-6D44-9D0E-789D82990C1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9722618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1934155"/>
      </p:ext>
    </p:extLst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2CBBF-7C34-1D4C-AF10-A776899B6A0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9789977"/>
      </p:ext>
    </p:extLst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583CF-C3C1-7D44-9E1D-D20311B2A00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27738466"/>
      </p:ext>
    </p:extLst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355D4-76CF-0A4D-B781-6EB8B3D8C26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5914530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4951290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598130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4390956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7376270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0600433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2184108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7784201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med">
    <p:push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x-none" smtClean="0"/>
              <a:t>Copyright © 2017 Pearson Education, Inc.</a:t>
            </a:r>
            <a:endParaRPr lang="en-US" altLang="x-none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10C9FA-F119-564A-B0EB-0FF6E7A54EC2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push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2954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10</a:t>
            </a:r>
            <a:br>
              <a:rPr lang="en-US" altLang="x-none"/>
            </a:br>
            <a:r>
              <a:rPr lang="en-US" altLang="x-none"/>
              <a:t>Polymorphism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 dirty="0"/>
              <a:t>Java Software Solutions</a:t>
            </a:r>
            <a:endParaRPr lang="en-US" altLang="x-none" dirty="0"/>
          </a:p>
          <a:p>
            <a:pPr eaLnBrk="1" hangingPunct="1"/>
            <a:r>
              <a:rPr lang="en-US" altLang="x-none" dirty="0"/>
              <a:t>Foundations of Program Design</a:t>
            </a:r>
          </a:p>
          <a:p>
            <a:pPr eaLnBrk="1" hangingPunct="1"/>
            <a:r>
              <a:rPr lang="en-US" altLang="x-none" dirty="0"/>
              <a:t>9</a:t>
            </a:r>
            <a:r>
              <a:rPr lang="en-US" altLang="x-none" baseline="30000" dirty="0" smtClean="0"/>
              <a:t>th</a:t>
            </a:r>
            <a:r>
              <a:rPr lang="en-US" altLang="x-none" dirty="0" smtClean="0"/>
              <a:t> </a:t>
            </a:r>
            <a:r>
              <a:rPr lang="en-US" altLang="x-none" dirty="0"/>
              <a:t>Edition</a:t>
            </a:r>
          </a:p>
          <a:p>
            <a:pPr algn="r" eaLnBrk="1" hangingPunct="1"/>
            <a:endParaRPr lang="en-US" altLang="x-none" dirty="0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x-none" sz="2800"/>
              <a:t>John Lewis</a:t>
            </a:r>
          </a:p>
          <a:p>
            <a:pPr algn="r" eaLnBrk="1" hangingPunct="1"/>
            <a:r>
              <a:rPr lang="en-US" altLang="x-none" sz="2800"/>
              <a:t>William Loftus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2955533" cy="365747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Inheritance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x-none"/>
              <a:t>Now suppose the </a:t>
            </a:r>
            <a:r>
              <a:rPr lang="en-US" altLang="x-none">
                <a:latin typeface="Courier New" charset="0"/>
              </a:rPr>
              <a:t>Holiday</a:t>
            </a:r>
            <a:r>
              <a:rPr lang="en-US" altLang="x-none"/>
              <a:t> class has a method called </a:t>
            </a:r>
            <a:r>
              <a:rPr lang="en-US" altLang="x-none">
                <a:latin typeface="Courier New" charset="0"/>
              </a:rPr>
              <a:t>celebrate</a:t>
            </a:r>
            <a:r>
              <a:rPr lang="en-US" altLang="x-none"/>
              <a:t>, and </a:t>
            </a:r>
            <a:r>
              <a:rPr lang="en-US" altLang="x-none">
                <a:latin typeface="Courier New" charset="0"/>
              </a:rPr>
              <a:t>Christmas</a:t>
            </a:r>
            <a:r>
              <a:rPr lang="en-US" altLang="x-none"/>
              <a:t> overrides it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What method is invoked by the following?</a:t>
            </a:r>
          </a:p>
          <a:p>
            <a:pPr algn="ctr">
              <a:spcBef>
                <a:spcPct val="5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day.celebrate();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The type of the object being referenced, not the reference type, determines which method is invoked 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If </a:t>
            </a:r>
            <a:r>
              <a:rPr lang="en-US" altLang="x-none">
                <a:latin typeface="Courier New" charset="0"/>
              </a:rPr>
              <a:t>day</a:t>
            </a:r>
            <a:r>
              <a:rPr lang="en-US" altLang="x-none"/>
              <a:t> refers to a </a:t>
            </a:r>
            <a:r>
              <a:rPr lang="en-US" altLang="x-none">
                <a:latin typeface="Courier New" charset="0"/>
              </a:rPr>
              <a:t>Holiday</a:t>
            </a:r>
            <a:r>
              <a:rPr lang="en-US" altLang="x-none"/>
              <a:t> object, it invokes the </a:t>
            </a:r>
            <a:r>
              <a:rPr lang="en-US" altLang="x-none">
                <a:latin typeface="Courier New" charset="0"/>
              </a:rPr>
              <a:t>Holiday</a:t>
            </a:r>
            <a:r>
              <a:rPr lang="en-US" altLang="x-none"/>
              <a:t> version of </a:t>
            </a:r>
            <a:r>
              <a:rPr lang="en-US" altLang="x-none">
                <a:latin typeface="Courier New" charset="0"/>
              </a:rPr>
              <a:t>celebrate</a:t>
            </a:r>
            <a:r>
              <a:rPr lang="en-US" altLang="x-none"/>
              <a:t>;  if it refers to a </a:t>
            </a:r>
            <a:r>
              <a:rPr lang="en-US" altLang="x-none">
                <a:latin typeface="Courier New" charset="0"/>
              </a:rPr>
              <a:t>Christmas</a:t>
            </a:r>
            <a:r>
              <a:rPr lang="en-US" altLang="x-none"/>
              <a:t> object, it invokes that version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Inheritance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Note that the compiler restricts invocations based on the type of the reference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So if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Christmas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had a method called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getTree </a:t>
            </a:r>
            <a:r>
              <a:rPr lang="en-US" altLang="x-none"/>
              <a:t>that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Holiday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didn't have, the following would cause a compiler error: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day.getTree();  </a:t>
            </a:r>
            <a:r>
              <a:rPr lang="en-US" altLang="x-none" sz="2400">
                <a:solidFill>
                  <a:srgbClr val="008000"/>
                </a:solidFill>
                <a:latin typeface="Courier New" charset="0"/>
              </a:rPr>
              <a:t>// compiler error</a:t>
            </a:r>
            <a:endParaRPr lang="en-US" altLang="x-none" sz="240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Remember, the compiler doesn't "know" which type of holiday is being referenced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cast can be used to allow the call: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sz="2400">
                <a:latin typeface="Courier New" charset="0"/>
                <a:ea typeface="Courier New" charset="0"/>
                <a:cs typeface="Courier New" charset="0"/>
              </a:rPr>
              <a:t>((Christmas)day).getTree();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Times" charset="0"/>
              <a:buNone/>
            </a:pPr>
            <a:endParaRPr lang="en-US" altLang="x-none" sz="2400">
              <a:latin typeface="Courier New" charset="0"/>
            </a:endParaRP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If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MusicPlayer </a:t>
            </a:r>
            <a:r>
              <a:rPr lang="en-US" altLang="x-none" sz="2800"/>
              <a:t>is the parent of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CDPlayer</a:t>
            </a:r>
            <a:r>
              <a:rPr lang="en-US" altLang="x-none" sz="2800"/>
              <a:t>, are the following assignments valid?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533400" y="2286000"/>
            <a:ext cx="7215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MusicPlayer mplayer = new CDPlayer();</a:t>
            </a:r>
          </a:p>
          <a:p>
            <a:pPr eaLnBrk="1" hangingPunct="1">
              <a:spcAft>
                <a:spcPts val="1200"/>
              </a:spcAft>
            </a:pP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CDPlayer cdplayer = new MusicPlayer();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If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MusicPlayer </a:t>
            </a:r>
            <a:r>
              <a:rPr lang="en-US" altLang="x-none" sz="2800"/>
              <a:t>is the parent of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CDPlayer</a:t>
            </a:r>
            <a:r>
              <a:rPr lang="en-US" altLang="x-none" sz="2800"/>
              <a:t>, are the following assignments valid?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533400" y="2286000"/>
            <a:ext cx="7215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MusicPlayer mplayer = new CDPlayer();</a:t>
            </a:r>
          </a:p>
          <a:p>
            <a:pPr eaLnBrk="1" hangingPunct="1">
              <a:spcAft>
                <a:spcPts val="1200"/>
              </a:spcAft>
            </a:pP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Aft>
                <a:spcPts val="1200"/>
              </a:spcAft>
            </a:pP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CDPlayer cdplayer = new MusicPlayer();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14400" y="2928938"/>
            <a:ext cx="77279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4200"/>
              </a:spcAft>
            </a:pPr>
            <a:r>
              <a:rPr lang="en-US" altLang="x-none" sz="2800">
                <a:ea typeface="Courier New" charset="0"/>
                <a:cs typeface="Courier New" charset="0"/>
              </a:rPr>
              <a:t>Yes, because a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CDPlayer</a:t>
            </a:r>
            <a:r>
              <a:rPr lang="en-US" altLang="x-none" sz="2800">
                <a:ea typeface="Courier New" charset="0"/>
                <a:cs typeface="Courier New" charset="0"/>
              </a:rPr>
              <a:t> is-a </a:t>
            </a:r>
            <a:r>
              <a:rPr lang="en-US" altLang="x-none" sz="2800">
                <a:latin typeface="Courier New" charset="0"/>
                <a:ea typeface="Courier New" charset="0"/>
                <a:cs typeface="Courier New" charset="0"/>
              </a:rPr>
              <a:t>MusicPlayer</a:t>
            </a:r>
          </a:p>
          <a:p>
            <a:pPr eaLnBrk="1" hangingPunct="1">
              <a:spcAft>
                <a:spcPts val="1200"/>
              </a:spcAft>
            </a:pPr>
            <a:endParaRPr lang="en-US" altLang="x-none" sz="2800"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2800">
                <a:ea typeface="Courier New" charset="0"/>
                <a:cs typeface="Courier New" charset="0"/>
              </a:rPr>
              <a:t>No, you'd have to use a cast (and you shouldn't</a:t>
            </a:r>
          </a:p>
          <a:p>
            <a:pPr eaLnBrk="1" hangingPunct="1"/>
            <a:r>
              <a:rPr lang="en-US" altLang="x-none" sz="2800">
                <a:ea typeface="Courier New" charset="0"/>
                <a:cs typeface="Courier New" charset="0"/>
              </a:rPr>
              <a:t>knowingly assign a super class object to a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x-none" sz="2800">
                <a:ea typeface="Courier New" charset="0"/>
                <a:cs typeface="Courier New" charset="0"/>
              </a:rPr>
              <a:t>subclass reference)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Inheritance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990600"/>
          </a:xfrm>
        </p:spPr>
        <p:txBody>
          <a:bodyPr/>
          <a:lstStyle/>
          <a:p>
            <a:r>
              <a:rPr lang="en-US" altLang="x-none"/>
              <a:t>Consider the following class hierarchy: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371600" y="2286000"/>
            <a:ext cx="6400800" cy="3200400"/>
            <a:chOff x="864" y="1392"/>
            <a:chExt cx="4032" cy="2016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 flipV="1">
              <a:off x="2496" y="1818"/>
              <a:ext cx="0" cy="2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40967" name="AutoShape 6"/>
            <p:cNvSpPr>
              <a:spLocks noChangeArrowheads="1"/>
            </p:cNvSpPr>
            <p:nvPr/>
          </p:nvSpPr>
          <p:spPr bwMode="auto">
            <a:xfrm>
              <a:off x="2400" y="167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>
              <a:off x="1440" y="2064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>
              <a:off x="3072" y="2910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  <p:sp>
          <p:nvSpPr>
            <p:cNvPr id="40970" name="Line 9"/>
            <p:cNvSpPr>
              <a:spLocks noChangeShapeType="1"/>
            </p:cNvSpPr>
            <p:nvPr/>
          </p:nvSpPr>
          <p:spPr bwMode="auto">
            <a:xfrm>
              <a:off x="1440" y="206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>
              <a:off x="3744" y="206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  <p:sp>
          <p:nvSpPr>
            <p:cNvPr id="40972" name="Line 11"/>
            <p:cNvSpPr>
              <a:spLocks noChangeShapeType="1"/>
            </p:cNvSpPr>
            <p:nvPr/>
          </p:nvSpPr>
          <p:spPr bwMode="auto">
            <a:xfrm>
              <a:off x="3072" y="2910"/>
              <a:ext cx="0" cy="25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>
              <a:off x="4368" y="2910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Ctr="1">
              <a:spAutoFit/>
            </a:bodyPr>
            <a:lstStyle/>
            <a:p>
              <a:endParaRPr lang="en-US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 flipV="1">
              <a:off x="3696" y="268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40975" name="AutoShape 14"/>
            <p:cNvSpPr>
              <a:spLocks noChangeArrowheads="1"/>
            </p:cNvSpPr>
            <p:nvPr/>
          </p:nvSpPr>
          <p:spPr bwMode="auto">
            <a:xfrm>
              <a:off x="3600" y="2544"/>
              <a:ext cx="192" cy="14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40976" name="Rectangle 15"/>
            <p:cNvSpPr>
              <a:spLocks noChangeArrowheads="1"/>
            </p:cNvSpPr>
            <p:nvPr/>
          </p:nvSpPr>
          <p:spPr bwMode="auto">
            <a:xfrm>
              <a:off x="1872" y="1392"/>
              <a:ext cx="124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 i="1">
                  <a:latin typeface="Arial Unicode MS" charset="0"/>
                </a:rPr>
                <a:t>StaffMember</a:t>
              </a:r>
              <a:endParaRPr lang="en-US" altLang="x-none" sz="2000" b="1">
                <a:latin typeface="Arial Unicode MS" charset="0"/>
              </a:endParaRPr>
            </a:p>
          </p:txBody>
        </p:sp>
        <p:sp>
          <p:nvSpPr>
            <p:cNvPr id="40977" name="Rectangle 16"/>
            <p:cNvSpPr>
              <a:spLocks noChangeArrowheads="1"/>
            </p:cNvSpPr>
            <p:nvPr/>
          </p:nvSpPr>
          <p:spPr bwMode="auto">
            <a:xfrm>
              <a:off x="2592" y="3150"/>
              <a:ext cx="100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Executive</a:t>
              </a:r>
            </a:p>
          </p:txBody>
        </p:sp>
        <p:sp>
          <p:nvSpPr>
            <p:cNvPr id="40978" name="Rectangle 17"/>
            <p:cNvSpPr>
              <a:spLocks noChangeArrowheads="1"/>
            </p:cNvSpPr>
            <p:nvPr/>
          </p:nvSpPr>
          <p:spPr bwMode="auto">
            <a:xfrm>
              <a:off x="3888" y="3150"/>
              <a:ext cx="100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Hourly</a:t>
              </a:r>
            </a:p>
          </p:txBody>
        </p:sp>
        <p:sp>
          <p:nvSpPr>
            <p:cNvPr id="40979" name="Rectangle 18"/>
            <p:cNvSpPr>
              <a:spLocks noChangeArrowheads="1"/>
            </p:cNvSpPr>
            <p:nvPr/>
          </p:nvSpPr>
          <p:spPr bwMode="auto">
            <a:xfrm>
              <a:off x="864" y="2256"/>
              <a:ext cx="1152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Volunteer</a:t>
              </a:r>
            </a:p>
          </p:txBody>
        </p:sp>
        <p:sp>
          <p:nvSpPr>
            <p:cNvPr id="40980" name="Rectangle 19"/>
            <p:cNvSpPr>
              <a:spLocks noChangeArrowheads="1"/>
            </p:cNvSpPr>
            <p:nvPr/>
          </p:nvSpPr>
          <p:spPr bwMode="auto">
            <a:xfrm>
              <a:off x="3120" y="2256"/>
              <a:ext cx="124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Employee</a:t>
              </a:r>
            </a:p>
          </p:txBody>
        </p:sp>
      </p:grpSp>
      <p:sp>
        <p:nvSpPr>
          <p:cNvPr id="40965" name="Footer Placeholder 2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Inheritance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Let's look at an example that pays a set of diverse employees using a polymorphic method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Firm.java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Staff.java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StaffMember.java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Volunteer.java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Employee.java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Executive.java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Hourly.java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Firm.java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polymorphism via inheritance.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Firm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staff of employees for a firm and pays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 personnel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personnel.payday();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Firm.java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polymorphism via inheritance.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Firm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 staff of employees for a firm and pays them.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 personnel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Staff();</a:t>
            </a: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personnel.payday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04800" y="838200"/>
            <a:ext cx="4140200" cy="4678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Name: Sam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Address: 123 Main Line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Phone: 555-0469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Social Security Number: 123-45-6789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Paid: 2923.07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Name: Carla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Address: 456 Off Line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Phone: 555-0101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Social Security Number: 987-65-4321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Paid: 1246.15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Name: Woody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Address: 789 Off Rocker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Phone: 555-0000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Social Security Number: 010-20-3040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Paid: 1169.23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648200" y="838200"/>
            <a:ext cx="4140200" cy="44624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r>
              <a:rPr lang="en-US" altLang="x-none" sz="2000" b="1">
                <a:ea typeface="Courier New" charset="0"/>
                <a:cs typeface="Courier New" charset="0"/>
              </a:rPr>
              <a:t>   (continued)</a:t>
            </a:r>
            <a:endParaRPr lang="en-US" altLang="x-none" sz="20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Name: Diane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Address: 678 Fifth Ave.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Phone: 555-0690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Social Security Number: 958-47-3625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Current hours: 40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Paid: 422.0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Name: Norm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Address: 987 Suds Blvd.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Phone: 555-8374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Thanks!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Name: Cliff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Address: 321 Duds Lane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Phone: 555-7282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Thanks!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-----------------------------------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154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Staff.java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the personnel staff of a particular business.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StaffMember[] staffList;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the list of staff members.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StaffMember[6];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609600" y="6858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staffList[0]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Executive("Sam", "123 Main Line",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"555-0469", "123-45-6789", 2423.07);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staffList[1]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Employee("Carla", "456 Off Line",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"555-0101", "987-65-4321", 1246.15);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staffList[2]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Employee("Woody", "789 Off Rocker",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"555-0000", "010-20-3040", 1169.23);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staffList[3]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Hourly("Diane", "678 Fifth Ave.",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"555-0690", "958-47-3625", 10.55);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staffList[4]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Volunteer("Norm", "987 Suds Blvd.",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"555-8374");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staffList[5]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Volunteer("Cliff", "321 Duds Lane",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"555-7282");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((Executive)staffList[0]).awardBonus(500.00);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((Hourly)staffList[3]).addHours(40);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Polymorphism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Polymorphism is an object-oriented concept that allows us to create versatile software designs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Chapter 10 focuses on: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defining polymorphism and its benefits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using inheritance to create polymorphic references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using interfaces to create polymorphic references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using polymorphism to implement sorting and searching </a:t>
            </a:r>
            <a:r>
              <a:rPr lang="en-US" altLang="x-none" dirty="0" smtClean="0"/>
              <a:t>algorithms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property binding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additional GUI components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endParaRPr lang="en-US" altLang="x-none" sz="2800" dirty="0"/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Pays all staff members.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payday()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amount;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count=0; count &lt; staffList.length; count++)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System.out.println(staffList[count]);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amount = staffList[count].pay();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polymorphic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(amount == 0.0)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System.out.println("Thanks!");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System.out.println("Paid: " + amount);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System.out.println("-----------------------------------");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609600" y="5334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StaffMember.java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generic staff member.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abstract 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StaffMember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name;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address;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phone;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staff member using the specified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StaffMember(String eName, String eAddress, String ePhone)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name = eName;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address = eAddress;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phone = ePhone;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string including the basic employee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String result = "Name: " + name + "\n";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result += "Address: " + address + "\n";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result += "Phone: " + phone;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Derived classes must define the pay method for each type of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employee.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abstract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pay();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609600" y="533400"/>
            <a:ext cx="7910513" cy="566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Volunteer.java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staff member that works as a volunteer.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Volunteer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StaffMember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volunteer using the specified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Volunteer(String eName, String eAddress, String ePhone)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(eName, eAddress, ePhone);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zero pay value for this volunteer.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0.0;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609600" y="585788"/>
            <a:ext cx="7910513" cy="5662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Employee.java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general paid employee.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Employee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StaffMember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socialSecurityNumber;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protected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payRate;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employee with the specified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Employee(String eName, String eAddress, String ePhone,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String socSecNumber,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rate)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(eName, eAddress, ePhone);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socialSecurityNumber = socSecNumber;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payRate = rate;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609600" y="963613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information about an employee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String result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.toString();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result += "\nSocial Security Number: " + socialSecurityNumber;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the pay rate for this employee.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payRate;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Executive.java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an executive staff member, who can earn a bonus.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Executive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bonus;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executive with the specified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Executive(String eName, String eAddress, String ePhone,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   String socSecNumber,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rate)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(eName, eAddress, ePhone, socSecNumber, rate);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bonus = 0;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bonus has yet to be awarded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7620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800000"/>
                </a:solidFill>
                <a:latin typeface="+mn-lt"/>
                <a:ea typeface="Courier New" charset="0"/>
                <a:cs typeface="Courier New" charset="0"/>
              </a:rPr>
              <a:t>continue</a:t>
            </a: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Awards the specified bonus to this executive.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awardBonus(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execBonus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bonus = 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execBonus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Computes and returns the pay for an executive, which is the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regular employee payment plus a one-time bonus.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pay()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payment = </a:t>
            </a:r>
            <a:r>
              <a:rPr lang="en-US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.pay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 + bonus;</a:t>
            </a: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bonus = 0;</a:t>
            </a:r>
          </a:p>
          <a:p>
            <a:pPr>
              <a:defRPr/>
            </a:pPr>
            <a:endParaRPr lang="en-US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payment;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609600" y="838200"/>
            <a:ext cx="7910513" cy="523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Hourly.java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an employee that gets paid by the hour.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Hourly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Employee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int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hoursWorked;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hourly employee using the specified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information.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Hourly(String eName, String eAddress, String ePhone,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 String socSecNumber,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rate)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super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(eName, eAddress, ePhone, socSecNumber, rate);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hoursWorked = 0;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7910513" cy="544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Adds the specified number of hours to this employee's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accumulated hours.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addHours(int moreHours)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hoursWorked += moreHours;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Computes and returns the pay for this hourly employee.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double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payment = payRate * hoursWorked;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hoursWorked = 0;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payment;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 smtClean="0"/>
              <a:t>Spinners</a:t>
            </a:r>
            <a:endParaRPr lang="en-US" altLang="x-none" b="1" dirty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160178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609600" y="1279525"/>
            <a:ext cx="7910513" cy="329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information about this hourly employee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String result = super.toString();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result += "\nCurrent hours: " + hoursWorked;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2713038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58373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Interfaces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133600"/>
          </a:xfrm>
        </p:spPr>
        <p:txBody>
          <a:bodyPr/>
          <a:lstStyle/>
          <a:p>
            <a:r>
              <a:rPr lang="en-US" altLang="x-none"/>
              <a:t>Interfaces can be used to set up polymorphic references as well</a:t>
            </a:r>
          </a:p>
          <a:p>
            <a:r>
              <a:rPr lang="en-US" altLang="x-none"/>
              <a:t>Suppose we declare an interface called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Speaker </a:t>
            </a:r>
            <a:r>
              <a:rPr lang="en-US" altLang="x-none"/>
              <a:t>as follows: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90600" y="3286125"/>
            <a:ext cx="7239000" cy="2124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interface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Speaker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speak();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announce(String str);</a:t>
            </a:r>
          </a:p>
          <a:p>
            <a:pPr eaLnBrk="1" hangingPunct="1"/>
            <a:r>
              <a:rPr lang="en-US" altLang="x-none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Interfaces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An interface name can be used as the type of an object reference variable: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Speaker current;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</a:rPr>
              <a:t>current</a:t>
            </a:r>
            <a:r>
              <a:rPr lang="en-US" altLang="x-none"/>
              <a:t> reference can be used to point to any object of any class that implements the </a:t>
            </a:r>
            <a:r>
              <a:rPr lang="en-US" altLang="x-none">
                <a:latin typeface="Courier New" charset="0"/>
              </a:rPr>
              <a:t>Speaker</a:t>
            </a:r>
            <a:r>
              <a:rPr lang="en-US" altLang="x-none"/>
              <a:t> interface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The version of </a:t>
            </a:r>
            <a:r>
              <a:rPr lang="en-US" altLang="x-none">
                <a:latin typeface="Courier New" charset="0"/>
              </a:rPr>
              <a:t>speak</a:t>
            </a:r>
            <a:r>
              <a:rPr lang="en-US" altLang="x-none"/>
              <a:t> invoked by the following line depends on the type of object that </a:t>
            </a:r>
            <a:r>
              <a:rPr lang="en-US" altLang="x-none">
                <a:latin typeface="Courier New" charset="0"/>
              </a:rPr>
              <a:t>current</a:t>
            </a:r>
            <a:r>
              <a:rPr lang="en-US" altLang="x-none"/>
              <a:t> is referencing: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Times" charset="0"/>
              <a:buNone/>
            </a:pPr>
            <a:r>
              <a:rPr lang="en-US" altLang="x-none">
                <a:latin typeface="Courier New" charset="0"/>
              </a:rPr>
              <a:t>current.speak();</a:t>
            </a:r>
            <a:endParaRPr lang="en-US" altLang="x-none"/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Interfaces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Now suppose two classes, </a:t>
            </a:r>
            <a:r>
              <a:rPr lang="en-US" altLang="x-none">
                <a:latin typeface="Courier New" charset="0"/>
              </a:rPr>
              <a:t>Philosopher</a:t>
            </a:r>
            <a:r>
              <a:rPr lang="en-US" altLang="x-none"/>
              <a:t> and </a:t>
            </a:r>
            <a:r>
              <a:rPr lang="en-US" altLang="x-none">
                <a:latin typeface="Courier New" charset="0"/>
              </a:rPr>
              <a:t>Dog</a:t>
            </a:r>
            <a:r>
              <a:rPr lang="en-US" altLang="x-none"/>
              <a:t>, both implement the </a:t>
            </a:r>
            <a:r>
              <a:rPr lang="en-US" altLang="x-none">
                <a:latin typeface="Courier New" charset="0"/>
              </a:rPr>
              <a:t>Speaker</a:t>
            </a:r>
            <a:r>
              <a:rPr lang="en-US" altLang="x-none"/>
              <a:t> interface, providing distinct versions of the </a:t>
            </a:r>
            <a:r>
              <a:rPr lang="en-US" altLang="x-none">
                <a:latin typeface="Courier New" charset="0"/>
              </a:rPr>
              <a:t>speak</a:t>
            </a:r>
            <a:r>
              <a:rPr lang="en-US" altLang="x-none"/>
              <a:t> method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 the following code, the first call to </a:t>
            </a:r>
            <a:r>
              <a:rPr lang="en-US" altLang="x-none">
                <a:latin typeface="Courier New" charset="0"/>
              </a:rPr>
              <a:t>speak</a:t>
            </a:r>
            <a:r>
              <a:rPr lang="en-US" altLang="x-none"/>
              <a:t> invokes one version and the second invokes another: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Speaker guest = new Philospher();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guest.speak();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guest = new Dog();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guest.speak();</a:t>
            </a: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via Interfaces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with class reference types, the compiler will restrict invocations to methods in the interface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example, even if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Philosopher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also had a method called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pontificate</a:t>
            </a:r>
            <a:r>
              <a:rPr lang="en-US" altLang="x-none"/>
              <a:t>, the following would still cause a compiler error: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Speaker special = new Philospher();</a:t>
            </a:r>
          </a:p>
          <a:p>
            <a:pPr>
              <a:lnSpc>
                <a:spcPct val="90000"/>
              </a:lnSpc>
              <a:spcAft>
                <a:spcPts val="2400"/>
              </a:spcAft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special.pontificate();  </a:t>
            </a:r>
            <a:r>
              <a:rPr lang="en-US" altLang="x-none" sz="2400">
                <a:solidFill>
                  <a:srgbClr val="008000"/>
                </a:solidFill>
                <a:latin typeface="Courier New" charset="0"/>
              </a:rPr>
              <a:t>// compiler error</a:t>
            </a:r>
            <a:endParaRPr lang="en-US" altLang="x-none" sz="2400">
              <a:latin typeface="Courier New" charset="0"/>
            </a:endParaRPr>
          </a:p>
          <a:p>
            <a:pPr>
              <a:lnSpc>
                <a:spcPct val="90000"/>
              </a:lnSpc>
            </a:pPr>
            <a:r>
              <a:rPr lang="en-US" altLang="x-none"/>
              <a:t>Remember, the compiler bases its rulings on the type of the reference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endParaRPr lang="en-US" altLang="x-none" sz="2400">
              <a:latin typeface="Courier New" charset="0"/>
            </a:endParaRPr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Would the following statements be valid?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765175" y="1905000"/>
            <a:ext cx="7388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Speaker first = new Dog();</a:t>
            </a:r>
          </a:p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Philosopher second = new Philosopher();</a:t>
            </a:r>
          </a:p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second.pontificate();</a:t>
            </a:r>
          </a:p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first = second;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304800" y="10668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/>
              <a:t>Would the following statements be valid?</a:t>
            </a:r>
          </a:p>
          <a:p>
            <a:pPr eaLnBrk="1" hangingPunct="1"/>
            <a:endParaRPr lang="en-US" altLang="x-none" sz="2800"/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765175" y="1905000"/>
            <a:ext cx="7388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Speaker first = new Dog();</a:t>
            </a:r>
          </a:p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Philosopher second = new Philosopher();</a:t>
            </a:r>
          </a:p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second.pontificate();</a:t>
            </a:r>
          </a:p>
          <a:p>
            <a:pPr eaLnBrk="1" hangingPunct="1"/>
            <a:r>
              <a:rPr lang="en-US" altLang="x-none" b="1">
                <a:latin typeface="Courier New" charset="0"/>
                <a:ea typeface="Courier New" charset="0"/>
                <a:cs typeface="Courier New" charset="0"/>
              </a:rPr>
              <a:t>first = second;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109663" y="3810000"/>
            <a:ext cx="6891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2800">
                <a:ea typeface="Courier New" charset="0"/>
                <a:cs typeface="Courier New" charset="0"/>
              </a:rPr>
              <a:t>Yes, all assignments and method calls are</a:t>
            </a:r>
          </a:p>
          <a:p>
            <a:pPr eaLnBrk="1" hangingPunct="1">
              <a:spcAft>
                <a:spcPts val="4200"/>
              </a:spcAft>
            </a:pPr>
            <a:r>
              <a:rPr lang="en-US" altLang="x-none" sz="2800">
                <a:ea typeface="Courier New" charset="0"/>
                <a:cs typeface="Courier New" charset="0"/>
              </a:rPr>
              <a:t>valid as written</a:t>
            </a:r>
            <a:endParaRPr lang="en-US" altLang="x-none" sz="2800"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32559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6554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Sorting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 i="1"/>
              <a:t>Sorting</a:t>
            </a:r>
            <a:r>
              <a:rPr lang="en-US" altLang="x-none"/>
              <a:t> is the process of arranging a list of items in a particular order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The sorting process is based on specific criteria:</a:t>
            </a:r>
          </a:p>
          <a:p>
            <a:pPr lvl="1">
              <a:spcBef>
                <a:spcPct val="0"/>
              </a:spcBef>
            </a:pPr>
            <a:r>
              <a:rPr lang="en-US" altLang="x-none" sz="2800"/>
              <a:t>sort test scores in ascending numeric order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x-none" sz="2800"/>
              <a:t>sort a list of people alphabetically by last name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There are many algorithms, which vary in efficiency, for sorting a list of items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We will examine two specific algorithms: </a:t>
            </a:r>
          </a:p>
          <a:p>
            <a:pPr lvl="1">
              <a:spcBef>
                <a:spcPct val="0"/>
              </a:spcBef>
            </a:pPr>
            <a:r>
              <a:rPr lang="en-US" altLang="x-none" sz="2800"/>
              <a:t>Selection Sort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x-none" sz="2800"/>
              <a:t>Insertion Sort</a:t>
            </a:r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Binding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0292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/>
              <a:t>Consider the following method invocation:</a:t>
            </a:r>
          </a:p>
          <a:p>
            <a:pPr algn="ctr">
              <a:spcBef>
                <a:spcPct val="7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obj.doIt();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At some point, this invocation is </a:t>
            </a:r>
            <a:r>
              <a:rPr lang="en-US" altLang="x-none" i="1"/>
              <a:t>bound</a:t>
            </a:r>
            <a:r>
              <a:rPr lang="en-US" altLang="x-none"/>
              <a:t> to the definition of the method that it invokes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If this binding occurred at compile time, then that line of code would call the same method every time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However, Java defers method binding until run time -- this is called </a:t>
            </a:r>
            <a:r>
              <a:rPr lang="en-US" altLang="x-none" i="1"/>
              <a:t>dynamic binding</a:t>
            </a:r>
            <a:r>
              <a:rPr lang="en-US" altLang="x-none"/>
              <a:t> or </a:t>
            </a:r>
            <a:r>
              <a:rPr lang="en-US" altLang="x-none" i="1"/>
              <a:t>late binding</a:t>
            </a:r>
            <a:endParaRPr lang="en-US" altLang="x-none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Selection Sort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strategy of Selection Sort: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sz="2800"/>
              <a:t>select a value and put it in its final place in the list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sz="2800"/>
              <a:t>repeat for all other values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In more detail: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sz="2800"/>
              <a:t>find the smallest value in the list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sz="2800"/>
              <a:t>switch it with the value in the first position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sz="2800"/>
              <a:t>find the next smallest value in the list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sz="2800"/>
              <a:t>switch it with the value in the second position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sz="2800"/>
              <a:t>repeat until all values are in their proper places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Selection Sort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70660" name="Group 7"/>
          <p:cNvGrpSpPr>
            <a:grpSpLocks/>
          </p:cNvGrpSpPr>
          <p:nvPr/>
        </p:nvGrpSpPr>
        <p:grpSpPr bwMode="auto">
          <a:xfrm>
            <a:off x="457200" y="1279525"/>
            <a:ext cx="8229600" cy="4740275"/>
            <a:chOff x="457200" y="1278790"/>
            <a:chExt cx="8229600" cy="4741010"/>
          </a:xfrm>
        </p:grpSpPr>
        <p:sp>
          <p:nvSpPr>
            <p:cNvPr id="70661" name="TextBox 5"/>
            <p:cNvSpPr txBox="1">
              <a:spLocks noChangeArrowheads="1"/>
            </p:cNvSpPr>
            <p:nvPr/>
          </p:nvSpPr>
          <p:spPr bwMode="auto">
            <a:xfrm>
              <a:off x="457200" y="1278790"/>
              <a:ext cx="8229600" cy="47410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70662" name="Picture 6" descr="fig10_02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524000"/>
              <a:ext cx="7645400" cy="4236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Swapping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343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processing of the selection sort algorithm includes the </a:t>
            </a:r>
            <a:r>
              <a:rPr lang="en-US" altLang="x-none" i="1"/>
              <a:t>swapping</a:t>
            </a:r>
            <a:r>
              <a:rPr lang="en-US" altLang="x-none"/>
              <a:t> of two values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Swapping requires three assignment statements and a temporary storage location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To swap the values of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first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and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second</a:t>
            </a:r>
            <a:r>
              <a:rPr lang="en-US" altLang="x-none"/>
              <a:t>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 i="1"/>
              <a:t>			</a:t>
            </a:r>
            <a:r>
              <a:rPr lang="en-US" altLang="x-none" sz="2400">
                <a:latin typeface="Courier New" charset="0"/>
              </a:rPr>
              <a:t>temp = first;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	first = second;</a:t>
            </a:r>
          </a:p>
          <a:p>
            <a:pPr>
              <a:lnSpc>
                <a:spcPct val="90000"/>
              </a:lnSpc>
              <a:buFont typeface="Times" charset="0"/>
              <a:buNone/>
            </a:pPr>
            <a:r>
              <a:rPr lang="en-US" altLang="x-none" sz="2400">
                <a:latin typeface="Courier New" charset="0"/>
              </a:rPr>
              <a:t>			second = temp;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 in Sorting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Recall that a class that implements the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 interface defines a </a:t>
            </a:r>
            <a:r>
              <a:rPr lang="en-US" altLang="x-none">
                <a:latin typeface="Courier New" charset="0"/>
              </a:rPr>
              <a:t>compareTo</a:t>
            </a:r>
            <a:r>
              <a:rPr lang="en-US" altLang="x-none"/>
              <a:t> method to determine the relative order of its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can use polymorphism to develop a generic sort for any set of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sorting method accepts as a parameter an array of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 objects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That way, one method can be used to sort an array of </a:t>
            </a:r>
            <a:r>
              <a:rPr lang="en-US" altLang="x-none">
                <a:latin typeface="Courier New" charset="0"/>
              </a:rPr>
              <a:t>People</a:t>
            </a:r>
            <a:r>
              <a:rPr lang="en-US" altLang="x-none"/>
              <a:t>, or </a:t>
            </a:r>
            <a:r>
              <a:rPr lang="en-US" altLang="x-none">
                <a:latin typeface="Courier New" charset="0"/>
              </a:rPr>
              <a:t>Books</a:t>
            </a:r>
            <a:r>
              <a:rPr lang="en-US" altLang="x-none"/>
              <a:t>, or whatever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Selection Sort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181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This technique allows each class to decide for itself what it means for one object to be less than another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Let's look at an example that sorts an array of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Contact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objects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selectionSort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method is a static method in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Sorting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class</a:t>
            </a:r>
          </a:p>
          <a:p>
            <a:pPr>
              <a:spcBef>
                <a:spcPct val="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PhoneList.java</a:t>
            </a:r>
            <a:r>
              <a:rPr lang="en-US" altLang="x-none"/>
              <a:t> </a:t>
            </a:r>
            <a:endParaRPr lang="en-US" altLang="x-none">
              <a:latin typeface="Courier New" charset="0"/>
            </a:endParaRPr>
          </a:p>
          <a:p>
            <a:pPr>
              <a:spcBef>
                <a:spcPct val="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Sorting.java</a:t>
            </a:r>
            <a:endParaRPr lang="en-US" altLang="x-none" sz="2400"/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Contact.java</a:t>
            </a:r>
            <a:r>
              <a:rPr lang="en-US" altLang="x-none"/>
              <a:t> </a:t>
            </a:r>
          </a:p>
        </p:txBody>
      </p:sp>
      <p:sp>
        <p:nvSpPr>
          <p:cNvPr id="747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609600" y="522288"/>
            <a:ext cx="7910513" cy="587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PhoneList.java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Driver for testing a sorting algorithm.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PhoneList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array of Contact objects, sorts them, then prints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Contact[] friends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Contact[8];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friends[0]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Contact("John", "Smith", "610-555-7384");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friends[1]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Contact("Sarah", "Barnes", "215-555-3827");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friends[2]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Contact("Mark", "Riley", "733-555-2969");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friends[3]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Contact("Laura", "Getz", "663-555-3984");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friends[4]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Contact("Larry", "Smith", "464-555-3489");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friends[5]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Contact("Frank", "Phelps", "322-555-2284");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friends[6]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Contact("Mario", "Guzman", "804-555-9066");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friends[7]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Contact("Marsha", "Grant", "243-555-2837");</a:t>
            </a:r>
          </a:p>
          <a:p>
            <a:pPr eaLnBrk="1" hangingPunct="1"/>
            <a:endParaRPr lang="en-US" altLang="x-none" sz="1400" b="1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609600" y="1905000"/>
            <a:ext cx="7910513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Sorting.selectionSort(friends);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(Contact friend : friends)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System.out.println(friend);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609600" y="1905000"/>
            <a:ext cx="7910513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Sorting.selectionSort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(friends);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(Contact friend : friends)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(friend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895600" y="1600200"/>
            <a:ext cx="3508375" cy="2524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Barnes, Sarah	215-555-3827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Getz, Laura	663-555-3984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Grant, Marsha	243-555-2837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Guzman, Mario	804-555-9066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Phelps, Frank	322-555-2284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Riley, Mark	733-555-2969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Smith, John	610-555-7384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Smith, Larry	464-555-3489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dirty="0"/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selectionSort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method in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Sorting&lt;T&gt;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class:</a:t>
            </a:r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609600" y="1460500"/>
            <a:ext cx="7910513" cy="5016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Sorts the specified array of objects using the selection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sort algorithm.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selectionSort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(Comparable&lt;T&gt;[]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list)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min;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Comparable&lt;T&gt;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temp;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index = 0; index &lt;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list.length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- 1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index++)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min = index;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scan =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index + 1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scan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list.length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scan++)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(list[scan].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compareTo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((T)list[min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]) &lt; 0)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min = scan;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// Swap the values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temp = list[min];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list[min] = list[index];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list[index] = temp;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609600" y="838200"/>
            <a:ext cx="7910513" cy="48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Contact.java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Represents a phone contact.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Contact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implements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Comparable&lt;Contact&gt;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String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phone;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Constructor: Sets up this contact with the specified data.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Contact(String first, String last, String telephone)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firstName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first;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lastName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= last;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phone = telephone;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term </a:t>
            </a:r>
            <a:r>
              <a:rPr lang="en-US" altLang="x-none" i="1"/>
              <a:t>polymorphism</a:t>
            </a:r>
            <a:r>
              <a:rPr lang="en-US" altLang="x-none"/>
              <a:t> literally means "having many forms"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polymorphic reference</a:t>
            </a:r>
            <a:r>
              <a:rPr lang="en-US" altLang="x-none"/>
              <a:t> is a variable that can refer to different types of objects at different points in time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method called through a polymorphic reference can change from one invocation to the next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All object references in Java are potentially polymorphic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609600" y="914400"/>
            <a:ext cx="7910513" cy="4586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description of this contact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toString()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lastName + ", " + firstName + "\t" + phone;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Returns a description of this contact as a string.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boolean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equals(Object other)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(lastName.equals(((Contact)other).getLastName()) &amp;&amp;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        firstName.equals(((Contact)other).getFirstName()));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7910513" cy="4154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Uses both last and first names to determine ordering.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compareTo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(Contact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other)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result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lastName.equals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other.getLastName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()))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result =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firstName.compareTo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other.getFirstName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());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result = 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lastName.compareTo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other.getLastName</a:t>
            </a:r>
            <a:r>
              <a:rPr lang="en-US" altLang="x-none" sz="1400" b="1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());</a:t>
            </a:r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result;</a:t>
            </a:r>
          </a:p>
          <a:p>
            <a:pPr eaLnBrk="1" hangingPunct="1"/>
            <a:r>
              <a:rPr lang="en-US" altLang="x-none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609600" y="1295400"/>
            <a:ext cx="7910513" cy="415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First name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String getFirstName()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firstName;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Last name accessor.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String getLastName()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lastName;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Insertion Sort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The strategy of Insertion Sort:</a:t>
            </a:r>
          </a:p>
          <a:p>
            <a:pPr lvl="1">
              <a:spcBef>
                <a:spcPct val="0"/>
              </a:spcBef>
            </a:pPr>
            <a:r>
              <a:rPr lang="en-US" altLang="x-none"/>
              <a:t>pick any item and insert it into its proper place in a sorted sublist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repeat until all items have been inserted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x-none"/>
              <a:t>In more detail:</a:t>
            </a:r>
          </a:p>
          <a:p>
            <a:pPr lvl="1">
              <a:spcBef>
                <a:spcPct val="0"/>
              </a:spcBef>
            </a:pPr>
            <a:r>
              <a:rPr lang="en-US" altLang="x-none"/>
              <a:t>consider the first item to be a sorted sublist (of one item)</a:t>
            </a:r>
          </a:p>
          <a:p>
            <a:pPr lvl="1">
              <a:spcBef>
                <a:spcPct val="0"/>
              </a:spcBef>
            </a:pPr>
            <a:r>
              <a:rPr lang="en-US" altLang="x-none"/>
              <a:t>insert the second item into the sorted sublist, shifting the first item as needed to make room to insert the new one</a:t>
            </a:r>
          </a:p>
          <a:p>
            <a:pPr lvl="1">
              <a:spcBef>
                <a:spcPct val="0"/>
              </a:spcBef>
            </a:pPr>
            <a:r>
              <a:rPr lang="en-US" altLang="x-none"/>
              <a:t>insert the third item into the sorted sublist (of two items), shifting items as necessary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x-none"/>
              <a:t>repeat until all values are inserted into their proper positions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–"/>
            </a:pPr>
            <a:endParaRPr lang="en-US" altLang="x-none"/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Insertion Sort</a:t>
            </a:r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86020" name="Group 7"/>
          <p:cNvGrpSpPr>
            <a:grpSpLocks/>
          </p:cNvGrpSpPr>
          <p:nvPr/>
        </p:nvGrpSpPr>
        <p:grpSpPr bwMode="auto">
          <a:xfrm>
            <a:off x="533400" y="1295400"/>
            <a:ext cx="8153400" cy="4724400"/>
            <a:chOff x="609600" y="1295400"/>
            <a:chExt cx="8153400" cy="4724400"/>
          </a:xfrm>
        </p:grpSpPr>
        <p:sp>
          <p:nvSpPr>
            <p:cNvPr id="86021" name="TextBox 5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8153400" cy="4724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86022" name="Picture 6" descr="fig10_03.t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00200"/>
              <a:ext cx="7488238" cy="411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pPr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dirty="0"/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insertionSort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method in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Sorting&lt;T&gt;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class:</a:t>
            </a:r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88068" name="TextBox 5"/>
          <p:cNvSpPr txBox="1">
            <a:spLocks noChangeArrowheads="1"/>
          </p:cNvSpPr>
          <p:nvPr/>
        </p:nvSpPr>
        <p:spPr bwMode="auto">
          <a:xfrm>
            <a:off x="609600" y="1460500"/>
            <a:ext cx="8077200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Sorts the specified array of objects using the insertion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sort algorithm.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void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insertionSort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(Comparable&lt;T&gt;[]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list)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index = 1; 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list.length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 index++)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Comparable&lt;T&gt;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key = list[index];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position = index;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  //  Shift larger values to the right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(position &gt; 0 &amp;&amp;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key.compareTo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((T)list[position-1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]) &lt; 0)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list[position] =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list[position - 1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position--;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list[position] = key;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Comparing Sorts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Selection and Insertion sort algorithms are similar in efficiency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They both have outer loops that scan all elements, and inner loops that compare the value of the outer loop with almost all values in the list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Approximately n</a:t>
            </a:r>
            <a:r>
              <a:rPr lang="en-US" altLang="x-none" baseline="30000"/>
              <a:t>2</a:t>
            </a:r>
            <a:r>
              <a:rPr lang="en-US" altLang="x-none"/>
              <a:t> number of comparisons are made to sort a list of size 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therefore say that these sorts are of </a:t>
            </a:r>
            <a:r>
              <a:rPr lang="en-US" altLang="x-none" i="1"/>
              <a:t>order n</a:t>
            </a:r>
            <a:r>
              <a:rPr lang="en-US" altLang="x-none" i="1" baseline="30000"/>
              <a:t>2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Other sorts are more efficient:  </a:t>
            </a:r>
            <a:r>
              <a:rPr lang="en-US" altLang="x-none" i="1"/>
              <a:t>order n log</a:t>
            </a:r>
            <a:r>
              <a:rPr lang="en-US" altLang="x-none" i="1" baseline="-25000"/>
              <a:t>2</a:t>
            </a:r>
            <a:r>
              <a:rPr lang="en-US" altLang="x-none" i="1"/>
              <a:t> n</a:t>
            </a: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3810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9114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Searching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Searching </a:t>
            </a:r>
            <a:r>
              <a:rPr lang="en-US" altLang="x-none"/>
              <a:t>is the process of finding a </a:t>
            </a:r>
            <a:r>
              <a:rPr lang="en-US" altLang="x-none" i="1"/>
              <a:t>target element </a:t>
            </a:r>
            <a:r>
              <a:rPr lang="en-US" altLang="x-none"/>
              <a:t>within a group of items called the </a:t>
            </a:r>
            <a:r>
              <a:rPr lang="en-US" altLang="x-none" i="1"/>
              <a:t>search pool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target may or may not be in the search pool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want to perform the search efficiently, minimizing the number of comparisons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Let's look at two classic searching approaches: linear search and binary search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we did with sorting, we'll implement the searches with polymorphic </a:t>
            </a:r>
            <a:r>
              <a:rPr lang="en-US" altLang="x-none">
                <a:latin typeface="Courier New" charset="0"/>
              </a:rPr>
              <a:t>Comparable</a:t>
            </a:r>
            <a:r>
              <a:rPr lang="en-US" altLang="x-none"/>
              <a:t> parameters</a:t>
            </a:r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Search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2362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linear search begins at one end of a list and examines each element in turn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Eventually, either the item is found or the end of the list is encountered</a:t>
            </a: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3581400"/>
            <a:ext cx="7910513" cy="2057400"/>
            <a:chOff x="533400" y="3581400"/>
            <a:chExt cx="7910513" cy="2057400"/>
          </a:xfrm>
        </p:grpSpPr>
        <p:sp>
          <p:nvSpPr>
            <p:cNvPr id="93190" name="TextBox 5"/>
            <p:cNvSpPr txBox="1">
              <a:spLocks noChangeArrowheads="1"/>
            </p:cNvSpPr>
            <p:nvPr/>
          </p:nvSpPr>
          <p:spPr bwMode="auto">
            <a:xfrm>
              <a:off x="533400" y="3581400"/>
              <a:ext cx="7910513" cy="2057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93191" name="Picture 5" descr="fig10_04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849767"/>
              <a:ext cx="7610475" cy="133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Polymorphism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Suppose we create the following reference variable:</a:t>
            </a:r>
          </a:p>
          <a:p>
            <a:pPr>
              <a:lnSpc>
                <a:spcPct val="90000"/>
              </a:lnSpc>
              <a:spcBef>
                <a:spcPct val="70000"/>
              </a:spcBef>
              <a:buFont typeface="Times" charset="0"/>
              <a:buNone/>
            </a:pPr>
            <a:r>
              <a:rPr lang="en-US" altLang="x-none">
                <a:latin typeface="Courier New" charset="0"/>
              </a:rPr>
              <a:t>			Occupation job;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reference can point to an </a:t>
            </a:r>
            <a:r>
              <a:rPr lang="en-US" altLang="x-none">
                <a:latin typeface="Courier New" charset="0"/>
              </a:rPr>
              <a:t>Occupation</a:t>
            </a:r>
            <a:r>
              <a:rPr lang="en-US" altLang="x-none"/>
              <a:t> object, or to any object of any compatible type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This compatibility can be established using inheritance or using interfaces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Careful use of polymorphic references can lead to elegant, robust software designs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Binary Search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</a:t>
            </a:r>
            <a:r>
              <a:rPr lang="en-US" altLang="x-none" i="1"/>
              <a:t>binary search</a:t>
            </a:r>
            <a:r>
              <a:rPr lang="en-US" altLang="x-none"/>
              <a:t> assumes the list of items in the search pool is sorted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It eliminates a large part of the search pool with a single comparison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 binary search first examines the middle element of the list -- if it matches the target, the search is over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If it doesn't, only one half of the remaining elements need be searched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Since they are sorted, the target can only be in one half of the other</a:t>
            </a:r>
          </a:p>
        </p:txBody>
      </p:sp>
      <p:sp>
        <p:nvSpPr>
          <p:cNvPr id="9421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Binary Search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304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 process continues by comparing the middle element of the remaining </a:t>
            </a:r>
            <a:r>
              <a:rPr lang="en-US" altLang="x-none" i="1"/>
              <a:t>viable candidates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Each comparison eliminates approximately half of the remaining data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Eventually, the target is found or the data is exhausted</a:t>
            </a: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4191000"/>
            <a:ext cx="7910513" cy="2057400"/>
            <a:chOff x="533400" y="4114800"/>
            <a:chExt cx="7910513" cy="2057400"/>
          </a:xfrm>
        </p:grpSpPr>
        <p:sp>
          <p:nvSpPr>
            <p:cNvPr id="95238" name="TextBox 5"/>
            <p:cNvSpPr txBox="1">
              <a:spLocks noChangeArrowheads="1"/>
            </p:cNvSpPr>
            <p:nvPr/>
          </p:nvSpPr>
          <p:spPr bwMode="auto">
            <a:xfrm>
              <a:off x="533400" y="4114800"/>
              <a:ext cx="7910513" cy="2057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95239" name="Picture 7" descr="fig10_05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08" y="4419600"/>
              <a:ext cx="760679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Searching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search methods are implemented as static methods in the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Searching </a:t>
            </a:r>
            <a:r>
              <a:rPr lang="en-US" altLang="x-none"/>
              <a:t>class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PhoneList2.java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>
                <a:latin typeface="Courier New" charset="0"/>
              </a:rPr>
              <a:t>Searching.java</a:t>
            </a:r>
            <a:endParaRPr lang="en-US" altLang="x-none"/>
          </a:p>
        </p:txBody>
      </p:sp>
      <p:sp>
        <p:nvSpPr>
          <p:cNvPr id="9626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609600" y="304800"/>
            <a:ext cx="7910513" cy="609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PhoneList2.java       Author: Lewis/Loftus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Driver for testing searching algorithms.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/>
            <a:endParaRPr lang="en-US" altLang="x-none" sz="1400" b="1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PhoneList2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Creates an array of Contact objects, sorts them, then prints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them.</a:t>
            </a:r>
          </a:p>
          <a:p>
            <a:pPr eaLnBrk="1" hangingPunct="1"/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Contact test, found;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Contact[] friends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Contact[8];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friends[0]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Contact("John", "Smith", "610-555-7384");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friends[1]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Contact("Sarah", "Barnes", "215-555-3827");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friends[2]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Contact("Mark", "Riley", "733-555-2969");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friends[3]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Contact("Laura", "Getz", "663-555-3984");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friends[4]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Contact("Larry", "Smith", "464-555-3489");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friends[5]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Contact("Frank", "Phelps", "322-555-2284");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friends[6]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Contact("Mario", "Guzman", "804-555-9066");</a:t>
            </a: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friends[7] =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Contact("Marsha", "Grant", "243-555-2837");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8307" name="TextBox 5"/>
          <p:cNvSpPr txBox="1">
            <a:spLocks noChangeArrowheads="1"/>
          </p:cNvSpPr>
          <p:nvPr/>
        </p:nvSpPr>
        <p:spPr bwMode="auto">
          <a:xfrm>
            <a:off x="609600" y="1143000"/>
            <a:ext cx="7910513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test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Contact("Frank", "Phelps", "");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found =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Searching.linearSearch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(friends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test);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(found != null)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("Found: " + found);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contact was not found.");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Sorting&lt;Contact&gt; sorts = new Sorting&lt;Contact&gt;();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sorts.selectionSort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(friends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test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Contact("Mario", "Guzman", "");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found = (Contact)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Searching.binarySearch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(friends, test);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(found != null)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("Found: " + found);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contact was not found.");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8307" name="TextBox 5"/>
          <p:cNvSpPr txBox="1">
            <a:spLocks noChangeArrowheads="1"/>
          </p:cNvSpPr>
          <p:nvPr/>
        </p:nvSpPr>
        <p:spPr bwMode="auto">
          <a:xfrm>
            <a:off x="609600" y="1143000"/>
            <a:ext cx="7910513" cy="480131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test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Contact("Frank", "Phelps", "");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found =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Searching.linearSearch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(friends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test);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(found != null)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("Found: " + found);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contact was not found.");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Sorting&lt;Contact&gt; sorts = new Sorting&lt;Contact&gt;();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sorts.selectionSort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(friends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test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Contact("Mario", "Guzman", "");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found = (Contact)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Searching.binarySearch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(friends, test);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(found != null)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("Found: " + found);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("The contact was not found.");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86000" y="914400"/>
            <a:ext cx="4432300" cy="14462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altLang="x-none" b="1" u="sng">
                <a:ea typeface="Courier New" charset="0"/>
                <a:cs typeface="Courier New" charset="0"/>
              </a:rPr>
              <a:t>Output</a:t>
            </a:r>
            <a:endParaRPr lang="en-US" altLang="x-none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Found: Phelps, Frank	322-555-2284</a:t>
            </a:r>
          </a:p>
          <a:p>
            <a:pPr eaLnBrk="1" hangingPunct="1"/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Found: Guzman, Mario	804-555-9066</a:t>
            </a:r>
          </a:p>
        </p:txBody>
      </p:sp>
    </p:spTree>
    <p:extLst>
      <p:ext uri="{BB962C8B-B14F-4D97-AF65-F5344CB8AC3E}">
        <p14:creationId xmlns:p14="http://schemas.microsoft.com/office/powerpoint/2010/main" val="44711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85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dirty="0"/>
              <a:t>The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linearSearch</a:t>
            </a:r>
            <a:r>
              <a:rPr lang="en-US" altLang="x-none" dirty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method in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Searching&lt;T&gt;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class:</a:t>
            </a:r>
          </a:p>
        </p:txBody>
      </p:sp>
      <p:sp>
        <p:nvSpPr>
          <p:cNvPr id="10035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0356" name="TextBox 5"/>
          <p:cNvSpPr txBox="1">
            <a:spLocks noChangeArrowheads="1"/>
          </p:cNvSpPr>
          <p:nvPr/>
        </p:nvSpPr>
        <p:spPr bwMode="auto">
          <a:xfrm>
            <a:off x="609600" y="1244798"/>
            <a:ext cx="7910513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Searches the specified array of objects for the target using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 linear search. Returns a reference to the target object from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 array if found, and null otherwise.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T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linearSearch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(T[]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list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, T target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index = 0;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found = false;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(!found &amp;&amp; index &lt;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list.length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(list[index].equals(target))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found = true;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index++;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(found)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list[index];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685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dirty="0"/>
              <a:t>The </a:t>
            </a:r>
            <a:r>
              <a:rPr lang="en-US" altLang="x-none" dirty="0" err="1">
                <a:latin typeface="Courier New" charset="0"/>
                <a:ea typeface="Courier New" charset="0"/>
                <a:cs typeface="Courier New" charset="0"/>
              </a:rPr>
              <a:t>binarySearch</a:t>
            </a:r>
            <a:r>
              <a:rPr lang="en-US" altLang="x-none" dirty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method in the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Searching&lt;T&gt;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</a:t>
            </a:r>
            <a:r>
              <a:rPr lang="en-US" altLang="x-none" dirty="0"/>
              <a:t>class:</a:t>
            </a:r>
          </a:p>
        </p:txBody>
      </p:sp>
      <p:sp>
        <p:nvSpPr>
          <p:cNvPr id="1013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1380" name="TextBox 5"/>
          <p:cNvSpPr txBox="1">
            <a:spLocks noChangeArrowheads="1"/>
          </p:cNvSpPr>
          <p:nvPr/>
        </p:nvSpPr>
        <p:spPr bwMode="auto">
          <a:xfrm>
            <a:off x="609600" y="1203960"/>
            <a:ext cx="7910513" cy="55778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Searches the specified array of objects for the target using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 binary search. Assumes the array is already sorted in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ascending order when it is passed in. Returns a reference to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the target object from the array if found, and null otherwise.</a:t>
            </a:r>
          </a:p>
          <a:p>
            <a:pPr eaLnBrk="1" hangingPunct="1"/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Comparable&lt;T&gt;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binarySearch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(Comparable&lt;T&gt;[]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list,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                     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Comparable&lt;T&gt;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target)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min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max =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list.length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 - 1, mid = 0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boolean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found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false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while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(!found &amp;&amp; min &lt;= max)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{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mid = (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min + max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 / 2;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(list[mid].equals(target))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found =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target.compareTo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((T)list[mid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]) &lt; 0)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max =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mid - 1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      min =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mid + 1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}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02403" name="TextBox 5"/>
          <p:cNvSpPr txBox="1">
            <a:spLocks noChangeArrowheads="1"/>
          </p:cNvSpPr>
          <p:nvPr/>
        </p:nvSpPr>
        <p:spPr bwMode="auto">
          <a:xfrm>
            <a:off x="609600" y="1981200"/>
            <a:ext cx="7910513" cy="178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(found)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list[mid];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else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return null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eaLnBrk="1" hangingPunct="1"/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43735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3429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2168525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Properties</a:t>
            </a:r>
            <a:endParaRPr lang="en-US" altLang="x-none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A JavaFX </a:t>
            </a:r>
            <a:r>
              <a:rPr lang="en-US" altLang="x-none" i="1" dirty="0" smtClean="0"/>
              <a:t>property</a:t>
            </a:r>
            <a:r>
              <a:rPr lang="en-US" altLang="x-none" dirty="0" smtClean="0"/>
              <a:t> is an object that holds a value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A property is </a:t>
            </a:r>
            <a:r>
              <a:rPr lang="en-US" altLang="x-none" i="1" dirty="0" smtClean="0"/>
              <a:t>observable</a:t>
            </a:r>
            <a:r>
              <a:rPr lang="en-US" altLang="x-none" dirty="0" smtClean="0"/>
              <a:t> – it can be monitored and changed as needed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So, instead of holding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altLang="x-none" dirty="0" smtClean="0"/>
              <a:t> primitive or an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en-US" altLang="x-none" dirty="0" smtClean="0"/>
              <a:t> object, a JavaFX class might store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IntegerProperty</a:t>
            </a:r>
            <a:r>
              <a:rPr lang="en-US" altLang="x-none" dirty="0" smtClean="0"/>
              <a:t> object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Most values of JavaFX classes, such as the width of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Rectangle</a:t>
            </a:r>
            <a:r>
              <a:rPr lang="en-US" altLang="x-none" dirty="0" smtClean="0"/>
              <a:t>, are stored as properties</a:t>
            </a:r>
            <a:endParaRPr lang="en-US" altLang="x-none" dirty="0"/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Properties</a:t>
            </a:r>
            <a:endParaRPr lang="en-US" altLang="x-none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A key benefit of properties is </a:t>
            </a:r>
            <a:r>
              <a:rPr lang="en-US" altLang="x-none" i="1" dirty="0" smtClean="0"/>
              <a:t>property binding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A property can be bound to another property so that when the value of one changes, the other is automatically updated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No explicit event handling is needed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Let's look at an example that binds the center point of a circle, and the text of a </a:t>
            </a: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Text</a:t>
            </a:r>
            <a:r>
              <a:rPr lang="en-US" altLang="x-none" dirty="0" smtClean="0"/>
              <a:t> object, to the size of the scene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PropertyBindingDemo.java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0767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228600" y="241578"/>
            <a:ext cx="8763000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javafx.beans.property.SimpleStringProperty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javafx.beans.property.StringProperty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javafx.scene.shape.Circle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PropertyBindingDemo.java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ability to bind one property to another.</a:t>
            </a:r>
          </a:p>
          <a:p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400" b="1" dirty="0">
                <a:latin typeface="Courier New" charset="0"/>
                <a:ea typeface="Courier New" charset="0"/>
                <a:cs typeface="Courier New" charset="0"/>
              </a:rPr>
            </a:b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PropertyBindingDemo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the width and height of the scene, as well as a circle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in the center of the scene. The scene is updated using property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bindings as the window is resized.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300, 200,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Color.SKYBLUE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500416509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763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Circle center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Circle(6);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center.centerXProperty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().divide(2));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center.centerYProperty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scene.heightProperty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().divide(2));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width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("Width: 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height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("Height: 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30, "");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widthText.textProperty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width.concat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60, "");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heightText.textProperty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height.concat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scene.heightProperty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(center,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("Property Binding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157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8763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Circle center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Circle(6);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center.centerXProperty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().divide(2));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center.centerYProperty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scene.heightProperty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().divide(2));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width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("Width: 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height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("Height: 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       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30, "");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widthText.textProperty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width.concat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60, "");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heightText.textProperty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height.concat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scene.heightProperty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(center,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("Property Binding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04800"/>
            <a:ext cx="4267200" cy="3276600"/>
            <a:chOff x="2286000" y="914400"/>
            <a:chExt cx="4267200" cy="32766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286000" y="914400"/>
              <a:ext cx="4267200" cy="3276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4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143000"/>
              <a:ext cx="3810000" cy="28194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895600" y="2529840"/>
            <a:ext cx="5791200" cy="3474720"/>
            <a:chOff x="2286000" y="3581400"/>
            <a:chExt cx="5791200" cy="347472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2286000" y="3581400"/>
              <a:ext cx="5791200" cy="347472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4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3810000"/>
              <a:ext cx="5372100" cy="308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1561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Change Listeners</a:t>
            </a:r>
            <a:endParaRPr lang="en-US" altLang="x-none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A property can have a </a:t>
            </a:r>
            <a:r>
              <a:rPr lang="en-US" altLang="x-none" i="1" dirty="0" smtClean="0"/>
              <a:t>change listener</a:t>
            </a:r>
            <a:r>
              <a:rPr lang="en-US" altLang="x-none" dirty="0" smtClean="0"/>
              <a:t>, similar to an event handler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Properties have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addListener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method:</a:t>
            </a: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buNone/>
            </a:pP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myProperty.addListener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(this::</a:t>
            </a:r>
            <a:r>
              <a:rPr lang="en-US" altLang="x-none" sz="2400" dirty="0" err="1" smtClean="0">
                <a:latin typeface="Courier New" charset="0"/>
                <a:ea typeface="Courier New" charset="0"/>
                <a:cs typeface="Courier New" charset="0"/>
              </a:rPr>
              <a:t>processChange</a:t>
            </a:r>
            <a:r>
              <a:rPr lang="en-US" altLang="x-none" sz="2400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A change listener method accepts three parameters: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ObservableValue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(the property)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old value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the new value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9246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Change Listeners</a:t>
            </a:r>
            <a:endParaRPr lang="en-US" altLang="x-none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/>
              <a:t>The types of the old and new values depend on the type of value the property holds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 smtClean="0"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 smtClean="0"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endParaRPr lang="en-US" altLang="x-none" dirty="0" smtClean="0"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x-none" dirty="0" smtClean="0">
                <a:ea typeface="Courier New" charset="0"/>
                <a:cs typeface="Courier New" charset="0"/>
              </a:rPr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ChangeListenerDemo.java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0445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dirty="0" smtClean="0">
                <a:latin typeface="Times New Roman" charset="0"/>
              </a:rPr>
              <a:t>Copyright © 2017 Pearson Education, Inc.</a:t>
            </a:r>
            <a:endParaRPr lang="en-US" altLang="x-none" sz="1200" dirty="0">
              <a:latin typeface="Times New Roman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19100" y="2301895"/>
            <a:ext cx="8420100" cy="15081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processChange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ObservableValue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&lt;? extends String&gt;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val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  String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oldValue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, String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newValue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b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whatever</a:t>
            </a:r>
          </a:p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" y="3978295"/>
            <a:ext cx="8420100" cy="15081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processChange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ObservableValue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&lt;? extends Integer&gt;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val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  Integer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oldValue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, Integer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newValue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  <a:b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6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whatever</a:t>
            </a:r>
          </a:p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94333"/>
      </p:ext>
    </p:extLst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228600" y="635198"/>
            <a:ext cx="8610600" cy="52322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javafx.beans.value.ObservableValue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javafx.scene.Group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javafx.scene.shape.Circle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ChangeListenerDemo.java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ability to respond to property changes using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change listeners. Functionally equivalent to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PropertyBindingDemo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ChangeListenerDemo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 scene;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 center;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67941063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228600" y="106680"/>
            <a:ext cx="8610600" cy="667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the width and height of the scene, as well as a circle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in the center of the scene. The scene is updated using a change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listener as the window is resized.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Group root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Group();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Scene(root, 300, 200,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Color.SKYBLUE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scene.widthProperty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addListener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processResize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scene.heightProperty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addListener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this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::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processResize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center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Circle(6);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center.setCenterX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/ 2);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center.setCenterY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/ 2);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30, "Width: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Text(20, 60, "Height: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root.getChildren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(center,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("Change Listener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/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1966304497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228600" y="1139547"/>
            <a:ext cx="8595360" cy="35086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Updates the position of the circle and the displayed width and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height when the window is resized.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processResize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ObservableValue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&lt;?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Number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&gt; property,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Object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oldValue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Object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newValue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center.setCenterX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/ 2);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center.setCenterY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 / 2);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widthText.setText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("Width: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scene.getWidth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heightText.setText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("Height: " +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scene.getHeight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7396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References and Inheritance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895600"/>
          </a:xfrm>
          <a:noFill/>
        </p:spPr>
        <p:txBody>
          <a:bodyPr lIns="92075" tIns="46038" rIns="92075" bIns="46038"/>
          <a:lstStyle/>
          <a:p>
            <a:pPr>
              <a:spcBef>
                <a:spcPct val="70000"/>
              </a:spcBef>
            </a:pPr>
            <a:r>
              <a:rPr lang="en-US" altLang="x-none"/>
              <a:t>An object reference can refer to an object of any class related to it by inheritance</a:t>
            </a:r>
          </a:p>
          <a:p>
            <a:pPr>
              <a:spcBef>
                <a:spcPct val="70000"/>
              </a:spcBef>
            </a:pPr>
            <a:r>
              <a:rPr lang="en-US" altLang="x-none"/>
              <a:t>For example, if </a:t>
            </a:r>
            <a:r>
              <a:rPr lang="en-US" altLang="x-none">
                <a:latin typeface="Courier New" charset="0"/>
              </a:rPr>
              <a:t>Holiday</a:t>
            </a:r>
            <a:r>
              <a:rPr lang="en-US" altLang="x-none"/>
              <a:t> is the superclass of </a:t>
            </a:r>
            <a:r>
              <a:rPr lang="en-US" altLang="x-none">
                <a:latin typeface="Courier New" charset="0"/>
              </a:rPr>
              <a:t>Christmas</a:t>
            </a:r>
            <a:r>
              <a:rPr lang="en-US" altLang="x-none"/>
              <a:t>, then a </a:t>
            </a:r>
            <a:r>
              <a:rPr lang="en-US" altLang="x-none">
                <a:latin typeface="Courier New" charset="0"/>
              </a:rPr>
              <a:t>Holiday</a:t>
            </a:r>
            <a:r>
              <a:rPr lang="en-US" altLang="x-none"/>
              <a:t> reference could be used to refer to a </a:t>
            </a:r>
            <a:r>
              <a:rPr lang="en-US" altLang="x-none">
                <a:latin typeface="Courier New" charset="0"/>
              </a:rPr>
              <a:t>Christmas</a:t>
            </a:r>
            <a:r>
              <a:rPr lang="en-US" altLang="x-none"/>
              <a:t> object</a:t>
            </a:r>
            <a:endParaRPr lang="en-US" altLang="x-none">
              <a:latin typeface="Courier New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657600" y="4572000"/>
            <a:ext cx="4208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b="1">
                <a:latin typeface="Courier New" charset="0"/>
              </a:rPr>
              <a:t>Holiday day;</a:t>
            </a:r>
          </a:p>
          <a:p>
            <a:pPr eaLnBrk="1" hangingPunct="1"/>
            <a:r>
              <a:rPr lang="en-US" altLang="x-none" b="1">
                <a:latin typeface="Courier New" charset="0"/>
              </a:rPr>
              <a:t>day = new Christmas();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00200" y="4191000"/>
            <a:ext cx="1600200" cy="1704975"/>
            <a:chOff x="1344" y="2640"/>
            <a:chExt cx="1008" cy="1074"/>
          </a:xfrm>
        </p:grpSpPr>
        <p:sp>
          <p:nvSpPr>
            <p:cNvPr id="34823" name="Line 11"/>
            <p:cNvSpPr>
              <a:spLocks noChangeShapeType="1"/>
            </p:cNvSpPr>
            <p:nvPr/>
          </p:nvSpPr>
          <p:spPr bwMode="auto">
            <a:xfrm flipV="1">
              <a:off x="1872" y="3066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Ctr="1">
              <a:spAutoFit/>
            </a:bodyPr>
            <a:lstStyle/>
            <a:p>
              <a:endParaRPr lang="en-US"/>
            </a:p>
          </p:txBody>
        </p:sp>
        <p:sp>
          <p:nvSpPr>
            <p:cNvPr id="34824" name="AutoShape 12"/>
            <p:cNvSpPr>
              <a:spLocks noChangeArrowheads="1"/>
            </p:cNvSpPr>
            <p:nvPr/>
          </p:nvSpPr>
          <p:spPr bwMode="auto">
            <a:xfrm>
              <a:off x="1776" y="2922"/>
              <a:ext cx="192" cy="14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x-none" altLang="x-none" sz="1800"/>
            </a:p>
          </p:txBody>
        </p:sp>
        <p:sp>
          <p:nvSpPr>
            <p:cNvPr id="34825" name="Rectangle 13"/>
            <p:cNvSpPr>
              <a:spLocks noChangeArrowheads="1"/>
            </p:cNvSpPr>
            <p:nvPr/>
          </p:nvSpPr>
          <p:spPr bwMode="auto">
            <a:xfrm>
              <a:off x="1344" y="2640"/>
              <a:ext cx="100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Holiday</a:t>
              </a:r>
            </a:p>
          </p:txBody>
        </p:sp>
        <p:sp>
          <p:nvSpPr>
            <p:cNvPr id="34826" name="Rectangle 14"/>
            <p:cNvSpPr>
              <a:spLocks noChangeArrowheads="1"/>
            </p:cNvSpPr>
            <p:nvPr/>
          </p:nvSpPr>
          <p:spPr bwMode="auto">
            <a:xfrm>
              <a:off x="1344" y="3456"/>
              <a:ext cx="1008" cy="25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2000" b="1">
                  <a:latin typeface="Arial Unicode MS" charset="0"/>
                </a:rPr>
                <a:t>Christmas</a:t>
              </a:r>
            </a:p>
          </p:txBody>
        </p:sp>
      </p:grpSp>
      <p:sp>
        <p:nvSpPr>
          <p:cNvPr id="34822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49069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0650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Sliders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/>
              <a:t>slider</a:t>
            </a:r>
            <a:r>
              <a:rPr lang="en-US" altLang="x-none" dirty="0"/>
              <a:t> is a GUI </a:t>
            </a:r>
            <a:r>
              <a:rPr lang="en-US" altLang="x-none" dirty="0" smtClean="0"/>
              <a:t>control that </a:t>
            </a:r>
            <a:r>
              <a:rPr lang="en-US" altLang="x-none" dirty="0"/>
              <a:t>allows the user to specify a value within a numeric range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The minimum and maximum values for the slider are set using the </a:t>
            </a:r>
            <a:r>
              <a:rPr lang="en-US" altLang="x-none" dirty="0">
                <a:latin typeface="Courier New" charset="0"/>
              </a:rPr>
              <a:t>Slider</a:t>
            </a:r>
            <a:r>
              <a:rPr lang="en-US" altLang="x-none" dirty="0"/>
              <a:t> constructor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</a:t>
            </a:r>
            <a:r>
              <a:rPr lang="en-US" altLang="x-none" dirty="0"/>
              <a:t>slider can be oriented </a:t>
            </a:r>
            <a:r>
              <a:rPr lang="en-US" altLang="x-none" dirty="0" smtClean="0"/>
              <a:t>horizontally (default) or vertically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It </a:t>
            </a:r>
            <a:r>
              <a:rPr lang="en-US" altLang="x-none" dirty="0" smtClean="0"/>
              <a:t>can also have optional tick </a:t>
            </a:r>
            <a:r>
              <a:rPr lang="en-US" altLang="x-none" dirty="0"/>
              <a:t>marks and </a:t>
            </a:r>
            <a:r>
              <a:rPr lang="en-US" altLang="x-none" dirty="0" smtClean="0"/>
              <a:t>labels</a:t>
            </a:r>
            <a:endParaRPr lang="en-US" altLang="x-none" dirty="0"/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Sliders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4800600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n-US" altLang="x-none" dirty="0" smtClean="0"/>
              <a:t>You can use the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getValue</a:t>
            </a:r>
            <a:r>
              <a:rPr lang="en-US" altLang="x-none" dirty="0" smtClean="0"/>
              <a:t> method of the slider to obtain its current value</a:t>
            </a:r>
          </a:p>
          <a:p>
            <a:pPr>
              <a:spcBef>
                <a:spcPct val="70000"/>
              </a:spcBef>
            </a:pPr>
            <a:r>
              <a:rPr lang="en-US" altLang="x-none" dirty="0" smtClean="0"/>
              <a:t>Or you can </a:t>
            </a:r>
            <a:r>
              <a:rPr lang="en-US" altLang="x-none" dirty="0"/>
              <a:t>use property bindings or a change listener to react dynamically to the movement of a slider knob</a:t>
            </a:r>
          </a:p>
          <a:p>
            <a:pPr>
              <a:spcBef>
                <a:spcPct val="70000"/>
              </a:spcBef>
            </a:pPr>
            <a:r>
              <a:rPr lang="en-US" altLang="x-none" dirty="0" smtClean="0"/>
              <a:t>Let's </a:t>
            </a:r>
            <a:r>
              <a:rPr lang="en-US" altLang="x-none" dirty="0"/>
              <a:t>look at an example that uses </a:t>
            </a:r>
            <a:r>
              <a:rPr lang="en-US" altLang="x-none" dirty="0" smtClean="0"/>
              <a:t>two sliders </a:t>
            </a:r>
            <a:r>
              <a:rPr lang="en-US" altLang="x-none" dirty="0"/>
              <a:t>to change </a:t>
            </a:r>
            <a:r>
              <a:rPr lang="en-US" altLang="x-none" dirty="0" smtClean="0"/>
              <a:t>the shape of an ellipse</a:t>
            </a:r>
            <a:endParaRPr lang="en-US" altLang="x-none" dirty="0"/>
          </a:p>
          <a:p>
            <a:pPr>
              <a:spcBef>
                <a:spcPct val="70000"/>
              </a:spcBef>
            </a:pPr>
            <a:r>
              <a:rPr lang="en-US" altLang="x-none" dirty="0"/>
              <a:t>See</a:t>
            </a:r>
            <a:r>
              <a:rPr lang="en-US" altLang="x-non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x-none" dirty="0" err="1" smtClean="0">
                <a:latin typeface="Courier New" charset="0"/>
              </a:rPr>
              <a:t>EllipseSliders.java</a:t>
            </a:r>
            <a:endParaRPr lang="en-US" altLang="x-none" dirty="0"/>
          </a:p>
        </p:txBody>
      </p:sp>
      <p:sp>
        <p:nvSpPr>
          <p:cNvPr id="11878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213360"/>
            <a:ext cx="8534400" cy="64922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javafx.geometry.Insets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javafx.geometry.Orientation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javafx.scene.layout.BorderPane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javafx.scene.paint.Color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javafx.scene.shape.Ellipse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EllipseSliders.java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slider controls and property binding.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EllipseSliders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Ellipse ellipse;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Slider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xSlider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 smtClean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  <a:endParaRPr lang="en-US" sz="1400" b="1" dirty="0">
              <a:solidFill>
                <a:srgbClr val="008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Displays an ellipse with sliders that control the width and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height of the ellipse.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void 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endParaRPr lang="en-US" sz="1400" dirty="0" smtClean="0"/>
          </a:p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457200"/>
            <a:ext cx="8534400" cy="56692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ellipse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Ellipse(250, 150, 150, 75);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ellipse.setFill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Color.SALMON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xSlider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Slider(0, 200, 150);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xSlider.setShowTickMarks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xSlider.setPadding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Insets(0, 20, 20, 80));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ellipse.radiusXProperty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xSlider.valueProperty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Slider(0, 100, 75);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ySlider.setOrientation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Orientation.VERTICAL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ySlider.setShowTickMarks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true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ySlider.setPadding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Insets(20, 0, 0, 30));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ellipse.radiusYProperty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ySlider.valueProperty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BorderPane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pane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BorderPane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pane.setLeft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ySlider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pane.setBottom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xSlider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(ellipse);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grey");</a:t>
            </a:r>
          </a:p>
          <a:p>
            <a:endParaRPr lang="en-US" sz="1400" dirty="0" smtClean="0"/>
          </a:p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05231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Scene(pane, 500, 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("Ellipse Sliders");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02746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1219200"/>
            <a:ext cx="85344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Scene(pane, 500, 300);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("Ellipse Sliders");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286000" y="152400"/>
            <a:ext cx="4587839" cy="3041376"/>
            <a:chOff x="457200" y="304800"/>
            <a:chExt cx="6781800" cy="449580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457200" y="304800"/>
              <a:ext cx="6781800" cy="4495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4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33400"/>
              <a:ext cx="6350000" cy="40894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85999" y="3435623"/>
            <a:ext cx="4587839" cy="3041377"/>
            <a:chOff x="1600200" y="1524000"/>
            <a:chExt cx="6781800" cy="449580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1600200" y="1524000"/>
              <a:ext cx="6781800" cy="44958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4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765300"/>
              <a:ext cx="6350000" cy="408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89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373313" y="1524000"/>
            <a:ext cx="456086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Late Binding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Inheritance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Polymorphism via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Sorting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Searching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Properties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Sliders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b="1" dirty="0"/>
              <a:t>Spinners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535113" y="54657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x-none" altLang="x-none" sz="1800"/>
          </a:p>
        </p:txBody>
      </p:sp>
      <p:sp>
        <p:nvSpPr>
          <p:cNvPr id="116741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smtClean="0"/>
              <a:t>Spinner</a:t>
            </a:r>
            <a:endParaRPr lang="en-US" altLang="x-non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/>
              <a:t>A </a:t>
            </a:r>
            <a:r>
              <a:rPr lang="en-US" altLang="x-none" i="1" dirty="0" smtClean="0"/>
              <a:t>spinner </a:t>
            </a:r>
            <a:r>
              <a:rPr lang="en-US" altLang="x-none" dirty="0" smtClean="0"/>
              <a:t>is </a:t>
            </a:r>
            <a:r>
              <a:rPr lang="en-US" altLang="x-none" dirty="0"/>
              <a:t>a GUI </a:t>
            </a:r>
            <a:r>
              <a:rPr lang="en-US" altLang="x-none" dirty="0" smtClean="0"/>
              <a:t>control that </a:t>
            </a:r>
            <a:r>
              <a:rPr lang="en-US" altLang="x-none" dirty="0"/>
              <a:t>allows the user to </a:t>
            </a:r>
            <a:r>
              <a:rPr lang="en-US" altLang="x-none" dirty="0" smtClean="0"/>
              <a:t>select a value from a list of predefined values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The current value is shown in a text field with arrow buttons for changing the selection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Only the current value is ever shown, so other GUI elements are never obscured by a drop-down list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>
                <a:latin typeface="Courier New" charset="0"/>
                <a:ea typeface="Courier New" charset="0"/>
                <a:cs typeface="Courier New" charset="0"/>
              </a:rPr>
              <a:t>Spinner</a:t>
            </a:r>
            <a:r>
              <a:rPr lang="en-US" altLang="x-none" dirty="0" smtClean="0"/>
              <a:t> is a generic class – you specify the type of values the spinner presents</a:t>
            </a:r>
            <a:endParaRPr lang="en-US" altLang="x-none" dirty="0" smtClean="0"/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3453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715962"/>
          </a:xfrm>
        </p:spPr>
        <p:txBody>
          <a:bodyPr/>
          <a:lstStyle/>
          <a:p>
            <a:r>
              <a:rPr lang="en-US" altLang="x-none" dirty="0" smtClean="0"/>
              <a:t>Spinner</a:t>
            </a:r>
            <a:endParaRPr lang="en-US" altLang="x-non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SpinnerValueFactory</a:t>
            </a:r>
            <a:r>
              <a:rPr lang="en-US" altLang="x-none" dirty="0" smtClean="0">
                <a:ea typeface="Courier New" charset="0"/>
                <a:cs typeface="Courier New" charset="0"/>
              </a:rPr>
              <a:t> is used to define the spinner options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An integer spinner can be created using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IntegerSpinnerValueFactory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A string spinner is created using an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ObservableList</a:t>
            </a:r>
            <a:endParaRPr lang="en-US" altLang="x-non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 dirty="0" smtClean="0"/>
              <a:t>See </a:t>
            </a:r>
            <a:r>
              <a:rPr lang="en-US" altLang="x-none" dirty="0" err="1" smtClean="0">
                <a:latin typeface="Courier New" charset="0"/>
                <a:ea typeface="Courier New" charset="0"/>
                <a:cs typeface="Courier New" charset="0"/>
              </a:rPr>
              <a:t>SpinnerDemo.java</a:t>
            </a:r>
            <a:endParaRPr lang="en-US" altLang="x-non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73084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References and Inheritance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These type compatibility rules are just an extension of the is-a relationship established by inheritance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Assigning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Christmas</a:t>
            </a:r>
            <a:r>
              <a:rPr lang="en-US" altLang="x-none">
                <a:ea typeface="Courier New" charset="0"/>
                <a:cs typeface="Courier New" charset="0"/>
              </a:rPr>
              <a:t> </a:t>
            </a:r>
            <a:r>
              <a:rPr lang="en-US" altLang="x-none"/>
              <a:t>object to a </a:t>
            </a:r>
            <a:r>
              <a:rPr lang="en-US" altLang="x-none">
                <a:latin typeface="Courier New" charset="0"/>
                <a:ea typeface="Courier New" charset="0"/>
                <a:cs typeface="Courier New" charset="0"/>
              </a:rPr>
              <a:t>Holiday </a:t>
            </a:r>
            <a:r>
              <a:rPr lang="en-US" altLang="x-none"/>
              <a:t>reference is fine because Christmas is-a holiday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Assigning a child object to a parent reference can be performed by simple assignment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Assigning an parent object to a child reference can be done also, but must be done with a cast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x-none"/>
              <a:t>After all, Christmas is a holiday but not all holidays are Christmas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289560"/>
            <a:ext cx="8534400" cy="60350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 b="1" dirty="0" smtClean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javafx.application.Application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javafx.beans.property.SimpleStringProperty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javafx.beans.property.StringProperty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javafx.collections.FXCollections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javafx.collections.ObservableList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javafx.geometry.Pos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javafx.scene.control.Spinner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javafx.scene.control.SpinnerValueFactory.IntegerSpinnerValueFactory;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javafx.scene.layout.VBox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javafx.scene.text.Text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javafx.stage.Stage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SpinnerDemo.java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      Author: Lewis/Loftus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  Demonstrates the use of spinner controls and property binding.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//************************************************************************</a:t>
            </a: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SpinnerDemo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extends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Application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Spinner&lt;Integer&gt;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Spinner&lt;String&gt;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 text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 smtClean="0"/>
          </a:p>
          <a:p>
            <a:r>
              <a:rPr lang="en-US" altLang="x-none" sz="1400" b="1" dirty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4573242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63093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//--------------------------------------------------------------------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Presents an integer spinner and a string spinner, updating some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  text when either value changes.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    //--------------------------------------------------------------------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public void start(Stage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{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IntegerSpinnerValueFactory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svf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IntegerSpinnerValueFactory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(1, 10, 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Spinner&lt;Integer&gt;(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svf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 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ObservableList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&lt;String&gt; list =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FXCollections.observableArrayList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list.addAll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("Grumpy", "Happy", "Sneezy", "Sleepy", "Dopey",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"Bashful", "Doc");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Spinner&lt;String&gt;(list);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stringSpinner.getStyleClass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().add(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Spinner.STYLE_CLASS_SPLIT_ARROWS_VERTICAL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textString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SimpleStringProperty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text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Text();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text.setFont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Font("Helvetica", 24));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text.textProperty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().bind(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textString.concat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intSpinner.valueProperty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 and ").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concat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stringSpinner.valueProperty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()));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 smtClean="0"/>
          </a:p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altLang="x-none" sz="1400" b="1" dirty="0">
              <a:solidFill>
                <a:srgbClr val="800000"/>
              </a:solidFill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528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1050191"/>
            <a:ext cx="8534400" cy="3293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pane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text);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skyblue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Scene(pane, 300, 250);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("Spinner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321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  <p:sp>
        <p:nvSpPr>
          <p:cNvPr id="119811" name="TextBox 5"/>
          <p:cNvSpPr txBox="1">
            <a:spLocks noChangeArrowheads="1"/>
          </p:cNvSpPr>
          <p:nvPr/>
        </p:nvSpPr>
        <p:spPr bwMode="auto">
          <a:xfrm>
            <a:off x="304800" y="1050191"/>
            <a:ext cx="8534400" cy="3293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2880" tIns="137160" rIns="182880" bIns="13716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altLang="x-none" sz="1400" b="1" dirty="0" smtClean="0">
                <a:solidFill>
                  <a:srgbClr val="800000"/>
                </a:solidFill>
                <a:ea typeface="Courier New" charset="0"/>
                <a:cs typeface="Courier New" charset="0"/>
              </a:rPr>
              <a:t>continue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pane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VBox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intSpinner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stringSpinner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, text);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pane.setStyle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("-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fx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-background-color: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skyblue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pane.setAlignment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Pos.CENTER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pane.setSpacing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(25);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Scene scene = </a:t>
            </a:r>
            <a:r>
              <a:rPr lang="en-US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new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Scene(pane, 300, 250);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       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primaryStage.setTitle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("Spinner Demo");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primaryStage.setScene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(scene);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    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primaryStage.show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US" sz="14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807720"/>
            <a:ext cx="4122720" cy="3840480"/>
            <a:chOff x="2278081" y="311775"/>
            <a:chExt cx="4122720" cy="384048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2278081" y="311775"/>
              <a:ext cx="4122720" cy="3840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4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08000"/>
              <a:ext cx="3810000" cy="34544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92680" y="807720"/>
            <a:ext cx="4122720" cy="3840480"/>
            <a:chOff x="4950003" y="228600"/>
            <a:chExt cx="4122720" cy="3840480"/>
          </a:xfrm>
        </p:grpSpPr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4950003" y="228600"/>
              <a:ext cx="4122720" cy="3840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82880" tIns="137160" rIns="182880" bIns="13716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endParaRPr lang="en-US" altLang="x-none" sz="1400" b="1" dirty="0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63" y="424825"/>
              <a:ext cx="3810000" cy="345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04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267200"/>
          </a:xfrm>
        </p:spPr>
        <p:txBody>
          <a:bodyPr/>
          <a:lstStyle/>
          <a:p>
            <a:r>
              <a:rPr lang="en-US" altLang="x-none" dirty="0"/>
              <a:t>Chapter 10 has focused on:</a:t>
            </a:r>
          </a:p>
          <a:p>
            <a:pPr lvl="1">
              <a:spcBef>
                <a:spcPct val="70000"/>
              </a:spcBef>
            </a:pPr>
            <a:r>
              <a:rPr lang="en-US" altLang="x-none" dirty="0"/>
              <a:t>defining polymorphism and its benefits</a:t>
            </a:r>
          </a:p>
          <a:p>
            <a:pPr lvl="1"/>
            <a:r>
              <a:rPr lang="en-US" altLang="x-none" dirty="0"/>
              <a:t>using inheritance to create polymorphic references</a:t>
            </a:r>
          </a:p>
          <a:p>
            <a:pPr lvl="1"/>
            <a:r>
              <a:rPr lang="en-US" altLang="x-none" dirty="0"/>
              <a:t>using interfaces to create polymorphic references</a:t>
            </a:r>
          </a:p>
          <a:p>
            <a:pPr lvl="1"/>
            <a:r>
              <a:rPr lang="en-US" altLang="x-none" dirty="0"/>
              <a:t>using polymorphism to implement sorting and searching </a:t>
            </a:r>
            <a:r>
              <a:rPr lang="en-US" altLang="x-none" dirty="0" smtClean="0"/>
              <a:t>algorithms</a:t>
            </a:r>
          </a:p>
          <a:p>
            <a:pPr lvl="1"/>
            <a:r>
              <a:rPr lang="en-US" altLang="x-none" dirty="0"/>
              <a:t>property </a:t>
            </a:r>
            <a:r>
              <a:rPr lang="en-US" altLang="x-none" dirty="0" smtClean="0"/>
              <a:t>binding</a:t>
            </a:r>
            <a:endParaRPr lang="en-US" altLang="x-none" dirty="0"/>
          </a:p>
          <a:p>
            <a:pPr lvl="1"/>
            <a:r>
              <a:rPr lang="en-US" altLang="x-none" dirty="0"/>
              <a:t>additional GUI components</a:t>
            </a:r>
          </a:p>
          <a:p>
            <a:endParaRPr lang="en-US" altLang="x-none" dirty="0"/>
          </a:p>
        </p:txBody>
      </p:sp>
      <p:sp>
        <p:nvSpPr>
          <p:cNvPr id="12595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200" smtClean="0">
                <a:latin typeface="Times New Roman" charset="0"/>
              </a:rPr>
              <a:t>Copyright © 2017 Pearson Education, Inc.</a:t>
            </a:r>
            <a:endParaRPr lang="en-US" altLang="x-none" sz="1200">
              <a:latin typeface="Times New Roman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5813</Words>
  <Application>Microsoft Macintosh PowerPoint</Application>
  <PresentationFormat>On-screen Show (4:3)</PresentationFormat>
  <Paragraphs>1408</Paragraphs>
  <Slides>94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3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Arial</vt:lpstr>
      <vt:lpstr>Default Design</vt:lpstr>
      <vt:lpstr>Custom Design</vt:lpstr>
      <vt:lpstr>Chapter 10 Polymorphism</vt:lpstr>
      <vt:lpstr>Polymorphism</vt:lpstr>
      <vt:lpstr>Outline</vt:lpstr>
      <vt:lpstr>Binding</vt:lpstr>
      <vt:lpstr>Polymorphism</vt:lpstr>
      <vt:lpstr>Polymorphism</vt:lpstr>
      <vt:lpstr>Outline</vt:lpstr>
      <vt:lpstr>References and Inheritance</vt:lpstr>
      <vt:lpstr>References and Inheritance</vt:lpstr>
      <vt:lpstr>Polymorphism via Inheritance</vt:lpstr>
      <vt:lpstr>Polymorphism via Inheritance</vt:lpstr>
      <vt:lpstr>Quick Check</vt:lpstr>
      <vt:lpstr>Quick Check</vt:lpstr>
      <vt:lpstr>Polymorphism via Inheritance</vt:lpstr>
      <vt:lpstr>Polymorphism via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Polymorphism via Interfaces</vt:lpstr>
      <vt:lpstr>Polymorphism via Interfaces</vt:lpstr>
      <vt:lpstr>Polymorphism via Interfaces</vt:lpstr>
      <vt:lpstr>Polymorphism via Interfaces</vt:lpstr>
      <vt:lpstr>Quick Check</vt:lpstr>
      <vt:lpstr>Quick Check</vt:lpstr>
      <vt:lpstr>Outline</vt:lpstr>
      <vt:lpstr>Sorting</vt:lpstr>
      <vt:lpstr>Selection Sort</vt:lpstr>
      <vt:lpstr>Selection Sort</vt:lpstr>
      <vt:lpstr>Swapping</vt:lpstr>
      <vt:lpstr>Polymorphism in Sorting</vt:lpstr>
      <vt:lpstr>Selection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Insertion Sort</vt:lpstr>
      <vt:lpstr>Insertion Sort</vt:lpstr>
      <vt:lpstr>PowerPoint Presentation</vt:lpstr>
      <vt:lpstr>Comparing Sorts</vt:lpstr>
      <vt:lpstr>Outline</vt:lpstr>
      <vt:lpstr>Searching</vt:lpstr>
      <vt:lpstr>Linear Search</vt:lpstr>
      <vt:lpstr>Binary Search</vt:lpstr>
      <vt:lpstr>Binary Search</vt:lpstr>
      <vt:lpstr>Searching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Properties</vt:lpstr>
      <vt:lpstr>Properties</vt:lpstr>
      <vt:lpstr>PowerPoint Presentation</vt:lpstr>
      <vt:lpstr>PowerPoint Presentation</vt:lpstr>
      <vt:lpstr>PowerPoint Presentation</vt:lpstr>
      <vt:lpstr>Change Listeners</vt:lpstr>
      <vt:lpstr>Change Listeners</vt:lpstr>
      <vt:lpstr>PowerPoint Presentation</vt:lpstr>
      <vt:lpstr>PowerPoint Presentation</vt:lpstr>
      <vt:lpstr>PowerPoint Presentation</vt:lpstr>
      <vt:lpstr>Outline</vt:lpstr>
      <vt:lpstr>Sliders</vt:lpstr>
      <vt:lpstr>Sliders</vt:lpstr>
      <vt:lpstr>PowerPoint Presentation</vt:lpstr>
      <vt:lpstr>PowerPoint Presentation</vt:lpstr>
      <vt:lpstr>PowerPoint Presentation</vt:lpstr>
      <vt:lpstr>PowerPoint Presentation</vt:lpstr>
      <vt:lpstr>Outline</vt:lpstr>
      <vt:lpstr>Spinner</vt:lpstr>
      <vt:lpstr>Spinner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58</cp:revision>
  <dcterms:created xsi:type="dcterms:W3CDTF">2014-02-27T15:31:07Z</dcterms:created>
  <dcterms:modified xsi:type="dcterms:W3CDTF">2016-11-28T14:58:19Z</dcterms:modified>
</cp:coreProperties>
</file>