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85"/>
  </p:notesMasterIdLst>
  <p:handoutMasterIdLst>
    <p:handoutMasterId r:id="rId86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311" r:id="rId10"/>
    <p:sldId id="312" r:id="rId11"/>
    <p:sldId id="313" r:id="rId12"/>
    <p:sldId id="314" r:id="rId13"/>
    <p:sldId id="315" r:id="rId14"/>
    <p:sldId id="266" r:id="rId15"/>
    <p:sldId id="267" r:id="rId16"/>
    <p:sldId id="268" r:id="rId17"/>
    <p:sldId id="269" r:id="rId18"/>
    <p:sldId id="270" r:id="rId19"/>
    <p:sldId id="316" r:id="rId20"/>
    <p:sldId id="317" r:id="rId21"/>
    <p:sldId id="318" r:id="rId22"/>
    <p:sldId id="319" r:id="rId23"/>
    <p:sldId id="320" r:id="rId24"/>
    <p:sldId id="321" r:id="rId25"/>
    <p:sldId id="271" r:id="rId26"/>
    <p:sldId id="304" r:id="rId27"/>
    <p:sldId id="273" r:id="rId28"/>
    <p:sldId id="322" r:id="rId29"/>
    <p:sldId id="323" r:id="rId30"/>
    <p:sldId id="324" r:id="rId31"/>
    <p:sldId id="325" r:id="rId32"/>
    <p:sldId id="274" r:id="rId33"/>
    <p:sldId id="275" r:id="rId34"/>
    <p:sldId id="344" r:id="rId35"/>
    <p:sldId id="345" r:id="rId36"/>
    <p:sldId id="305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346" r:id="rId47"/>
    <p:sldId id="347" r:id="rId48"/>
    <p:sldId id="306" r:id="rId49"/>
    <p:sldId id="287" r:id="rId50"/>
    <p:sldId id="288" r:id="rId51"/>
    <p:sldId id="326" r:id="rId52"/>
    <p:sldId id="329" r:id="rId53"/>
    <p:sldId id="327" r:id="rId54"/>
    <p:sldId id="328" r:id="rId55"/>
    <p:sldId id="330" r:id="rId56"/>
    <p:sldId id="307" r:id="rId57"/>
    <p:sldId id="290" r:id="rId58"/>
    <p:sldId id="291" r:id="rId59"/>
    <p:sldId id="292" r:id="rId60"/>
    <p:sldId id="293" r:id="rId61"/>
    <p:sldId id="308" r:id="rId62"/>
    <p:sldId id="349" r:id="rId63"/>
    <p:sldId id="350" r:id="rId64"/>
    <p:sldId id="351" r:id="rId65"/>
    <p:sldId id="309" r:id="rId66"/>
    <p:sldId id="352" r:id="rId67"/>
    <p:sldId id="354" r:id="rId68"/>
    <p:sldId id="355" r:id="rId69"/>
    <p:sldId id="356" r:id="rId70"/>
    <p:sldId id="357" r:id="rId71"/>
    <p:sldId id="348" r:id="rId72"/>
    <p:sldId id="358" r:id="rId73"/>
    <p:sldId id="359" r:id="rId74"/>
    <p:sldId id="360" r:id="rId75"/>
    <p:sldId id="361" r:id="rId76"/>
    <p:sldId id="362" r:id="rId77"/>
    <p:sldId id="363" r:id="rId78"/>
    <p:sldId id="364" r:id="rId79"/>
    <p:sldId id="367" r:id="rId80"/>
    <p:sldId id="365" r:id="rId81"/>
    <p:sldId id="369" r:id="rId82"/>
    <p:sldId id="370" r:id="rId83"/>
    <p:sldId id="303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FF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4A1E88-ABEA-CF42-8015-CADA922CB9EE}" type="datetime1">
              <a:rPr lang="en-US" altLang="x-none"/>
              <a:pPr/>
              <a:t>11/26/16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BDFB9A-54F5-D048-A7B0-114702FCD7E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33D6E9-D621-9C4D-BB23-824E5E9BD65B}" type="datetime1">
              <a:rPr lang="en-US" altLang="x-none"/>
              <a:pPr/>
              <a:t>11/26/16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C60020-FAF9-A14C-B3FD-0CA44909165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0020-FAF9-A14C-B3FD-0CA44909165D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644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562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251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4278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38417-AA32-8140-9FFB-D56AAFF0CD3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0998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C8829-A761-8843-98F1-23F732C483B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37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2B622-1D41-114E-83C1-7AF8C101B81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660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8CDF4-48CA-164E-ABD3-EE005359253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726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A14AC-C445-AC45-8397-96CC545B4BC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42755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49EF-2C5B-D346-8609-A67F53C6A7E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068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80CF4-072F-764E-AD35-3C9D65928FC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80493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34859-3797-D04A-AD05-C5709ABB8F4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3143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7144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0D4D-FB51-F94C-924E-8F0A23E8740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4349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92F0-1803-0E40-A8AE-F0D0676158F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4359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FC402-6A89-A04A-A28C-0AC86F2181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258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615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742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709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66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860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447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66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E8A107-A547-6C46-8018-90D13475A08A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9</a:t>
            </a:r>
            <a:br>
              <a:rPr lang="en-US" altLang="x-none"/>
            </a:br>
            <a:r>
              <a:rPr lang="en-US" altLang="x-none"/>
              <a:t>Inheritance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 smtClean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3048000" cy="37719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547688" y="304800"/>
            <a:ext cx="7910512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Book.java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book. Used as the parent of a derived class to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 inheritance.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Book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pages = 1500;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Pages mutator.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setPages(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numPages)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pages = numPages;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Pages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getPages()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return pages;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609600" y="823913"/>
            <a:ext cx="7910513" cy="4586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Dictionary.java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dictionary, which is a book. Used to demonstrate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inheritance.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Dictionary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Book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definitions = 52500;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message using both local and inherited values.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computeRatio()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 definitions/pages;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609600" y="10271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Definitions mutator.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setDefinitions(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numDefinitions)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definitions = numDefinitions;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Definitions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getDefinitions()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definitions;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protected Modifier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Visibility modifiers affect the way that class members can be used in a child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Variables and methods declared with private visibility cannot be referenced in a child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They can be referenced in the child class if they are declared with public visibility -- but public variables violate the principle of encapsulation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There is a third visibility modifier that helps in inheritance situations:  </a:t>
            </a:r>
            <a:r>
              <a:rPr lang="en-US" altLang="x-none">
                <a:latin typeface="Courier New" charset="0"/>
              </a:rPr>
              <a:t>protected</a:t>
            </a:r>
            <a:endParaRPr lang="en-US" altLang="x-none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protected Modifier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protected</a:t>
            </a:r>
            <a:r>
              <a:rPr lang="en-US" altLang="x-none"/>
              <a:t> modifier allows a child class to reference a variable or method in the child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It provides more encapsulation than public visibility, but is not as tightly encapsulated as private visibility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protected variable is also visible to any class in the same package as the parent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 Appendix E for details of all Java modifiers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Protected variables and methods can be shown with a </a:t>
            </a:r>
            <a:r>
              <a:rPr lang="en-US" altLang="x-none">
                <a:latin typeface="Courier New" charset="0"/>
              </a:rPr>
              <a:t>#</a:t>
            </a:r>
            <a:r>
              <a:rPr lang="en-US" altLang="x-none"/>
              <a:t> symbol preceding them in UML diagrams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Diagram for Words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14400" y="1724025"/>
            <a:ext cx="6934200" cy="3305175"/>
            <a:chOff x="864" y="1086"/>
            <a:chExt cx="4368" cy="2082"/>
          </a:xfrm>
        </p:grpSpPr>
        <p:sp>
          <p:nvSpPr>
            <p:cNvPr id="41989" name="Line 4"/>
            <p:cNvSpPr>
              <a:spLocks noChangeShapeType="1"/>
            </p:cNvSpPr>
            <p:nvPr/>
          </p:nvSpPr>
          <p:spPr bwMode="auto">
            <a:xfrm flipV="1">
              <a:off x="2832" y="249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  <p:sp>
          <p:nvSpPr>
            <p:cNvPr id="41990" name="Rectangle 5"/>
            <p:cNvSpPr>
              <a:spLocks noChangeArrowheads="1"/>
            </p:cNvSpPr>
            <p:nvPr/>
          </p:nvSpPr>
          <p:spPr bwMode="auto">
            <a:xfrm>
              <a:off x="3372" y="1086"/>
              <a:ext cx="1776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Book</a:t>
              </a:r>
            </a:p>
          </p:txBody>
        </p:sp>
        <p:sp>
          <p:nvSpPr>
            <p:cNvPr id="41991" name="Rectangle 6"/>
            <p:cNvSpPr>
              <a:spLocks noChangeArrowheads="1"/>
            </p:cNvSpPr>
            <p:nvPr/>
          </p:nvSpPr>
          <p:spPr bwMode="auto">
            <a:xfrm>
              <a:off x="3372" y="1344"/>
              <a:ext cx="1776" cy="279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# pages : int</a:t>
              </a:r>
            </a:p>
          </p:txBody>
        </p:sp>
        <p:sp>
          <p:nvSpPr>
            <p:cNvPr id="41992" name="Rectangle 7"/>
            <p:cNvSpPr>
              <a:spLocks noChangeArrowheads="1"/>
            </p:cNvSpPr>
            <p:nvPr/>
          </p:nvSpPr>
          <p:spPr bwMode="auto">
            <a:xfrm>
              <a:off x="3372" y="1623"/>
              <a:ext cx="1776" cy="297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pageMessage() : void</a:t>
              </a:r>
            </a:p>
          </p:txBody>
        </p:sp>
        <p:sp>
          <p:nvSpPr>
            <p:cNvPr id="41993" name="Line 8"/>
            <p:cNvSpPr>
              <a:spLocks noChangeShapeType="1"/>
            </p:cNvSpPr>
            <p:nvPr/>
          </p:nvSpPr>
          <p:spPr bwMode="auto">
            <a:xfrm flipV="1">
              <a:off x="4260" y="199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  <p:sp>
          <p:nvSpPr>
            <p:cNvPr id="41994" name="AutoShape 9"/>
            <p:cNvSpPr>
              <a:spLocks noChangeArrowheads="1"/>
            </p:cNvSpPr>
            <p:nvPr/>
          </p:nvSpPr>
          <p:spPr bwMode="auto">
            <a:xfrm>
              <a:off x="4176" y="1950"/>
              <a:ext cx="168" cy="11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3288" y="2343"/>
              <a:ext cx="1944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Dictionary</a:t>
              </a:r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3288" y="2601"/>
              <a:ext cx="1944" cy="279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- definitions : int</a:t>
              </a:r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3288" y="2880"/>
              <a:ext cx="1944" cy="28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definitionMessage() : void</a:t>
              </a: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864" y="2334"/>
              <a:ext cx="1968" cy="258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Words</a:t>
              </a:r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864" y="2592"/>
              <a:ext cx="1968" cy="192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x-none" altLang="x-none" sz="2000" b="1">
                <a:latin typeface="Verdana" charset="0"/>
              </a:endParaRPr>
            </a:p>
          </p:txBody>
        </p:sp>
        <p:sp>
          <p:nvSpPr>
            <p:cNvPr id="42000" name="Rectangle 15"/>
            <p:cNvSpPr>
              <a:spLocks noChangeArrowheads="1"/>
            </p:cNvSpPr>
            <p:nvPr/>
          </p:nvSpPr>
          <p:spPr bwMode="auto">
            <a:xfrm>
              <a:off x="864" y="2775"/>
              <a:ext cx="1968" cy="297"/>
            </a:xfrm>
            <a:prstGeom prst="rect">
              <a:avLst/>
            </a:prstGeom>
            <a:solidFill>
              <a:srgbClr val="96FE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x-none" sz="1600" b="1">
                  <a:latin typeface="Arial Unicode MS" charset="0"/>
                </a:rPr>
                <a:t>+ main (args : String[]) : void</a:t>
              </a:r>
            </a:p>
          </p:txBody>
        </p:sp>
      </p:grpSp>
      <p:sp>
        <p:nvSpPr>
          <p:cNvPr id="41988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super Reference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81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Constructors are not inherited, even though they have public visibility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Yet we often want to use the parent's constructor to set up the "parent's part" of the object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super</a:t>
            </a:r>
            <a:r>
              <a:rPr lang="en-US" altLang="x-none"/>
              <a:t> reference can be used to refer to the parent class, and often is used to invoke the parent's constructor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child’s constructor is responsible for calling the parent’s constructor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super Reference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1910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The first line of a child’s constructor should use the </a:t>
            </a:r>
            <a:r>
              <a:rPr lang="en-US" altLang="x-none">
                <a:latin typeface="Courier New" charset="0"/>
              </a:rPr>
              <a:t>super</a:t>
            </a:r>
            <a:r>
              <a:rPr lang="en-US" altLang="x-none"/>
              <a:t> reference to call the parent’s constructor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super</a:t>
            </a:r>
            <a:r>
              <a:rPr lang="en-US" altLang="x-none"/>
              <a:t> reference can also be used to reference other variables and methods defined in the parent’s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Words2.java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Book2.java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Dictionary2.java</a:t>
            </a:r>
            <a:r>
              <a:rPr lang="en-US" altLang="x-none"/>
              <a:t> 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547688" y="509588"/>
            <a:ext cx="7910512" cy="566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Words2.java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the super reference.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Words2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Instantiates a derived class and invokes its inherited and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local methods.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Dictionary2 webster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Dictionary2(1500, 52500);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System.out.println("Number of pages: " + webster.getPages());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System.out.println("Number of definitions: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webster.getDefinitions());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System.out.println("Definitions per page: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webster.computeRatio());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547688" y="509588"/>
            <a:ext cx="7910512" cy="566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Words2.java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the super reference.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Words2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Instantiates a derived class and invokes its inherited and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local methods.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Dictionary2 webster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Dictionary2(1500, 52500);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System.out.println("Number of pages: " + webster.getPages());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System.out.println("Number of definitions: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webster.getDefinitions());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System.out.println("Definitions per page: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webster.computeRatio());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84450" y="381000"/>
            <a:ext cx="3816350" cy="1538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Number of pages: 1500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Number of definitions: 52500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Definitions per page: 35.0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Inheritance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00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sz="2400" dirty="0"/>
              <a:t>Inheritance is a fundamental object-oriented design technique used to create and organize reusable classes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sz="2400" dirty="0"/>
              <a:t>Chapter 9 focuses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sz="2000" dirty="0"/>
              <a:t>deriving new classes from existing classes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the </a:t>
            </a:r>
            <a:r>
              <a:rPr lang="en-US" altLang="x-none" sz="2000" dirty="0">
                <a:latin typeface="Courier New" charset="0"/>
              </a:rPr>
              <a:t>protected</a:t>
            </a:r>
            <a:r>
              <a:rPr lang="en-US" altLang="x-none" sz="2000" dirty="0"/>
              <a:t> modifier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creating class hierarchies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abstract classes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indirect visibility of inherited members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designing for inheritance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/>
              <a:t>the </a:t>
            </a:r>
            <a:r>
              <a:rPr lang="en-US" altLang="x-none" sz="2000" dirty="0" smtClean="0"/>
              <a:t>JavaFX class </a:t>
            </a:r>
            <a:r>
              <a:rPr lang="en-US" altLang="x-none" sz="2000" dirty="0"/>
              <a:t>hierarchy</a:t>
            </a:r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color and date pickers</a:t>
            </a:r>
            <a:endParaRPr lang="en-US" altLang="x-none" sz="2000" dirty="0"/>
          </a:p>
          <a:p>
            <a:pPr lvl="1">
              <a:lnSpc>
                <a:spcPct val="90000"/>
              </a:lnSpc>
            </a:pPr>
            <a:r>
              <a:rPr lang="en-US" altLang="x-none" sz="2000" dirty="0" smtClean="0"/>
              <a:t>dialog boxes</a:t>
            </a:r>
            <a:endParaRPr lang="en-US" altLang="x-none" sz="2000" dirty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Book2.java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book. Used as the parent of a derived class to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 inheritance and the use of the super reference.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Book2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pages;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the book with the specified number of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pages.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Book2(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numPages)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pages = numPages;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547688" y="1179513"/>
            <a:ext cx="7910512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Pages mutator.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setPages(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numPages)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pages = numPages;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Pages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getPages()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pages;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5230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Dictionary2.java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dictionary, which is a book. Used to demonstrate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the use of the super reference.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Dictionary2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Book2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definitions;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the dictionary with the specified number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of pages and definitions.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Dictionary2(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numPages,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numDefinitions)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(numPages);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definitions = numDefinitions;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547688" y="446088"/>
            <a:ext cx="7910512" cy="587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message using both local and inherited values.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computeRatio()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) definitions/pages;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Definitions mutator.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setDefinitions(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numDefinitions)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definitions = numDefinitions;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Definitions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getDefinitions()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definitions;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Multiple Inheritance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x-none"/>
              <a:t>Java supports </a:t>
            </a:r>
            <a:r>
              <a:rPr lang="en-US" altLang="x-none" i="1"/>
              <a:t>single inheritance</a:t>
            </a:r>
            <a:r>
              <a:rPr lang="en-US" altLang="x-none"/>
              <a:t>, meaning that a derived class can have only one parent class</a:t>
            </a:r>
          </a:p>
          <a:p>
            <a:pPr>
              <a:spcBef>
                <a:spcPct val="50000"/>
              </a:spcBef>
            </a:pPr>
            <a:r>
              <a:rPr lang="en-US" altLang="x-none" i="1"/>
              <a:t>Multiple inheritance </a:t>
            </a:r>
            <a:r>
              <a:rPr lang="en-US" altLang="x-none"/>
              <a:t>allows a class to be derived from two or more classes, inheriting the members of all parents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Collisions, such as the same variable name in two parents, have to be resolved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Multiple inheritance is generally not needed, and Java does not support it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in JavaFX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1905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5222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Overriding Methods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A child class can </a:t>
            </a:r>
            <a:r>
              <a:rPr lang="en-US" altLang="x-none" i="1"/>
              <a:t>override</a:t>
            </a:r>
            <a:r>
              <a:rPr lang="en-US" altLang="x-none"/>
              <a:t> the definition of an inherited method in favor of its own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new method must have the same signature as the parent's method, but can have a different body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type of the object executing the method determines which version of the method is invoked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Messages.java</a:t>
            </a:r>
            <a:r>
              <a:rPr lang="en-US" altLang="x-none"/>
              <a:t> </a:t>
            </a:r>
          </a:p>
          <a:p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Thought.java</a:t>
            </a:r>
            <a:r>
              <a:rPr lang="en-US" altLang="x-none"/>
              <a:t> </a:t>
            </a:r>
          </a:p>
          <a:p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Advice.java</a:t>
            </a:r>
            <a:r>
              <a:rPr lang="en-US" altLang="x-none"/>
              <a:t> 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Messages.java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overridden method.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Messages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two objects and invokes the message method in each.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Thought parked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Thought();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Advice dates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Advice();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parked.message();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dates.message();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overridden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Messages.java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overridden method.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Messages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two objects and invokes the message method in each.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Thought parked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Thought();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Advice dates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Advice();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parked.message();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dates.message();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overridden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28675" y="595313"/>
            <a:ext cx="7400925" cy="20304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I feel like I'm diagonally parked in a parallel universe.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Warning: Dates in calendar are closer than they appear.</a:t>
            </a:r>
          </a:p>
          <a:p>
            <a:pPr eaLnBrk="1" hangingPunct="1"/>
            <a:endParaRPr lang="en-US" altLang="x-none" sz="16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I feel like I'm diagonally parked in a parallel universe.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4584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Thought.java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stray thought. Used as the parent of a derived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class to demonstrate the use of an overridden method.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Thought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message.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message()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System.out.println("I feel like I'm diagonally parked in a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"parallel universe.");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</a:t>
            </a:r>
            <a:r>
              <a:rPr lang="en-US" altLang="x-none" b="1" dirty="0" smtClean="0"/>
              <a:t>in JavaFX</a:t>
            </a:r>
            <a:endParaRPr lang="en-US" altLang="x-none" b="1" dirty="0"/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1371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Advice.java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some thoughtful advice. Used to demonstrate the use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of an overridden method.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Advice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Thought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message. This method overrides the parent's version.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message()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System.out.println("Warning: Dates in calendar are closer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"than they appear.");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.message();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explicitly invokes the parent's version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Overriding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method in the parent class can be invoked explicitly using the </a:t>
            </a:r>
            <a:r>
              <a:rPr lang="en-US" altLang="x-none">
                <a:latin typeface="Courier New" charset="0"/>
              </a:rPr>
              <a:t>super</a:t>
            </a:r>
            <a:r>
              <a:rPr lang="en-US" altLang="x-none"/>
              <a:t> reference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If a method is declared with the </a:t>
            </a:r>
            <a:r>
              <a:rPr lang="en-US" altLang="x-none">
                <a:latin typeface="Courier New" charset="0"/>
              </a:rPr>
              <a:t>final</a:t>
            </a:r>
            <a:r>
              <a:rPr lang="en-US" altLang="x-none"/>
              <a:t> modifier, it cannot be overridden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concept of overriding can be applied to data and is called </a:t>
            </a:r>
            <a:r>
              <a:rPr lang="en-US" altLang="x-none" i="1"/>
              <a:t>shadowing variables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Shadowing variables should be avoided because it tends to cause unnecessarily confusing code</a:t>
            </a:r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Overloading vs. Overriding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Overloading deals with multiple methods with the same name in the same class, but with different signatures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Overriding deals with two methods, one in a parent class and one in a child class, that have the same signature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Overloading lets you define a similar operation in different ways for different parameters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Overriding lets you define a similar operation in different ways for different object types</a:t>
            </a:r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True or False?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609600" y="1600200"/>
            <a:ext cx="64754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may define a method with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the same name as a method in the parent.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can override the constructor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of the parent class.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cannot override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final</a:t>
            </a:r>
            <a:r>
              <a:rPr lang="en-US" altLang="x-none">
                <a:ea typeface="Courier New" charset="0"/>
                <a:cs typeface="Courier New" charset="0"/>
              </a:rPr>
              <a:t> method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of the parent class.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It is considered poor design when a child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class overrides a method from the parent.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may define a variable with the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same name as a variable in the parent.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304800" y="9906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True or False?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609600" y="1600200"/>
            <a:ext cx="64754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may define a method with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the same name as a method in the parent.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can override the constructor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of the parent class.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cannot override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final</a:t>
            </a:r>
            <a:r>
              <a:rPr lang="en-US" altLang="x-none">
                <a:ea typeface="Courier New" charset="0"/>
                <a:cs typeface="Courier New" charset="0"/>
              </a:rPr>
              <a:t> method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of the parent class.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It is considered poor design when a child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x-none">
                <a:ea typeface="Courier New" charset="0"/>
                <a:cs typeface="Courier New" charset="0"/>
              </a:rPr>
              <a:t>class overrides a method from the parent.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A child class may define a variable with the</a:t>
            </a:r>
          </a:p>
          <a:p>
            <a:pPr eaLnBrk="1" hangingPunct="1"/>
            <a:r>
              <a:rPr lang="en-US" altLang="x-none">
                <a:ea typeface="Courier New" charset="0"/>
                <a:cs typeface="Courier New" charset="0"/>
              </a:rPr>
              <a:t>same name as a variable in the parent.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042150" y="1643063"/>
            <a:ext cx="141605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4800"/>
              </a:spcAft>
            </a:pPr>
            <a:r>
              <a:rPr lang="en-US" altLang="x-none">
                <a:solidFill>
                  <a:srgbClr val="3366FF"/>
                </a:solidFill>
                <a:ea typeface="Courier New" charset="0"/>
                <a:cs typeface="Courier New" charset="0"/>
              </a:rPr>
              <a:t>True</a:t>
            </a:r>
          </a:p>
          <a:p>
            <a:pPr eaLnBrk="1" hangingPunct="1">
              <a:spcAft>
                <a:spcPts val="4200"/>
              </a:spcAft>
            </a:pPr>
            <a:r>
              <a:rPr lang="en-US" altLang="x-none">
                <a:solidFill>
                  <a:srgbClr val="3366FF"/>
                </a:solidFill>
                <a:ea typeface="Courier New" charset="0"/>
                <a:cs typeface="Courier New" charset="0"/>
              </a:rPr>
              <a:t>False</a:t>
            </a:r>
          </a:p>
          <a:p>
            <a:pPr eaLnBrk="1" hangingPunct="1">
              <a:spcAft>
                <a:spcPts val="4800"/>
              </a:spcAft>
            </a:pPr>
            <a:r>
              <a:rPr lang="en-US" altLang="x-none">
                <a:solidFill>
                  <a:srgbClr val="3366FF"/>
                </a:solidFill>
                <a:ea typeface="Courier New" charset="0"/>
                <a:cs typeface="Courier New" charset="0"/>
              </a:rPr>
              <a:t>True</a:t>
            </a:r>
          </a:p>
          <a:p>
            <a:pPr eaLnBrk="1" hangingPunct="1">
              <a:spcAft>
                <a:spcPts val="4800"/>
              </a:spcAft>
            </a:pPr>
            <a:r>
              <a:rPr lang="en-US" altLang="x-none">
                <a:solidFill>
                  <a:srgbClr val="3366FF"/>
                </a:solidFill>
                <a:ea typeface="Courier New" charset="0"/>
                <a:cs typeface="Courier New" charset="0"/>
              </a:rPr>
              <a:t>False</a:t>
            </a:r>
          </a:p>
          <a:p>
            <a:pPr eaLnBrk="1" hangingPunct="1"/>
            <a:r>
              <a:rPr lang="en-US" altLang="x-none">
                <a:solidFill>
                  <a:srgbClr val="3366FF"/>
                </a:solidFill>
                <a:ea typeface="Courier New" charset="0"/>
                <a:cs typeface="Courier New" charset="0"/>
              </a:rPr>
              <a:t>True, but</a:t>
            </a:r>
          </a:p>
          <a:p>
            <a:pPr eaLnBrk="1" hangingPunct="1"/>
            <a:r>
              <a:rPr lang="en-US" altLang="x-none">
                <a:solidFill>
                  <a:srgbClr val="3366FF"/>
                </a:solidFill>
                <a:ea typeface="Courier New" charset="0"/>
                <a:cs typeface="Courier New" charset="0"/>
              </a:rPr>
              <a:t>shouldn't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in JavaFX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2438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Class Hierarchies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4478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A child class of one parent can be the parent of another child, forming a </a:t>
            </a:r>
            <a:r>
              <a:rPr lang="en-US" altLang="x-none" i="1"/>
              <a:t>class hierarchy</a:t>
            </a:r>
            <a:endParaRPr lang="en-US" altLang="x-none"/>
          </a:p>
        </p:txBody>
      </p:sp>
      <p:sp>
        <p:nvSpPr>
          <p:cNvPr id="63492" name="Footer Placeholder 2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47688" y="2590800"/>
            <a:ext cx="7910512" cy="2895600"/>
            <a:chOff x="547687" y="2590800"/>
            <a:chExt cx="7910513" cy="2895600"/>
          </a:xfrm>
        </p:grpSpPr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547687" y="2590800"/>
              <a:ext cx="7910513" cy="2895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/>
            <a:p>
              <a:pPr>
                <a:defRPr/>
              </a:pPr>
              <a:endParaRPr lang="en-US" sz="1400" b="1" dirty="0">
                <a:latin typeface="+mn-lt"/>
                <a:ea typeface="Courier New" charset="0"/>
                <a:cs typeface="Courier New" charset="0"/>
              </a:endParaRPr>
            </a:p>
          </p:txBody>
        </p:sp>
        <p:pic>
          <p:nvPicPr>
            <p:cNvPr id="63495" name="Picture 25" descr="fig09_03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530" y="2819400"/>
              <a:ext cx="728387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Class Hierarchies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Two children of the same parent are called </a:t>
            </a:r>
            <a:r>
              <a:rPr lang="en-US" altLang="x-none" i="1"/>
              <a:t>siblings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Common features should be put as high in the hierarchy as is reasonable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An inherited member is passed continually down the line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Therefore, a child class inherits from all its ancestor classes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There is no single class hierarchy that is appropriate for all situations</a:t>
            </a:r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Object Class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9530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A class called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is defined in the </a:t>
            </a:r>
            <a:r>
              <a:rPr lang="en-US" altLang="x-none">
                <a:latin typeface="Courier New" charset="0"/>
              </a:rPr>
              <a:t>java.lang</a:t>
            </a:r>
            <a:r>
              <a:rPr lang="en-US" altLang="x-none"/>
              <a:t> package of the Java standard class library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All classes are derived from the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If a class is not explicitly defined to be the child of an existing class, it is assumed to be the child of the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Therefore, the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class is the ultimate root of all class hierarchies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Object Class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class contains a few useful methods, which are inherited by all classes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For example, the </a:t>
            </a:r>
            <a:r>
              <a:rPr lang="en-US" altLang="x-none">
                <a:latin typeface="Courier New" charset="0"/>
              </a:rPr>
              <a:t>toString</a:t>
            </a:r>
            <a:r>
              <a:rPr lang="en-US" altLang="x-none"/>
              <a:t> method is defined in the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class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Every time we define the </a:t>
            </a:r>
            <a:r>
              <a:rPr lang="en-US" altLang="x-none">
                <a:latin typeface="Courier New" charset="0"/>
              </a:rPr>
              <a:t>toString</a:t>
            </a:r>
            <a:r>
              <a:rPr lang="en-US" altLang="x-none"/>
              <a:t> method, we are actually overriding an inherited definition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toString</a:t>
            </a:r>
            <a:r>
              <a:rPr lang="en-US" altLang="x-none"/>
              <a:t> method in the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class is defined to return a string that contains the name of the object’s class along with a hash code</a:t>
            </a:r>
          </a:p>
          <a:p>
            <a:pPr lvl="4"/>
            <a:endParaRPr lang="en-US" altLang="x-none" sz="2800"/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Inheritance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i="1"/>
              <a:t>Inheritance</a:t>
            </a:r>
            <a:r>
              <a:rPr lang="en-US" altLang="x-none"/>
              <a:t> allows a software developer to derive a new class from an existing one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existing class is called the </a:t>
            </a:r>
            <a:r>
              <a:rPr lang="en-US" altLang="x-none" i="1"/>
              <a:t>parent class,</a:t>
            </a:r>
            <a:r>
              <a:rPr lang="en-US" altLang="x-none"/>
              <a:t> or </a:t>
            </a:r>
            <a:r>
              <a:rPr lang="en-US" altLang="x-none" i="1"/>
              <a:t>superclass</a:t>
            </a:r>
            <a:r>
              <a:rPr lang="en-US" altLang="x-none"/>
              <a:t>, or </a:t>
            </a:r>
            <a:r>
              <a:rPr lang="en-US" altLang="x-none" i="1"/>
              <a:t>base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derived class is called the </a:t>
            </a:r>
            <a:r>
              <a:rPr lang="en-US" altLang="x-none" i="1"/>
              <a:t>child class</a:t>
            </a:r>
            <a:r>
              <a:rPr lang="en-US" altLang="x-none"/>
              <a:t> or </a:t>
            </a:r>
            <a:r>
              <a:rPr lang="en-US" altLang="x-none" i="1"/>
              <a:t>subclass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the name implies, the child inherits characteristics of the parent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That is, the child class inherits the methods and data defined by the parent class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Object Class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equals</a:t>
            </a:r>
            <a:r>
              <a:rPr lang="en-US" altLang="x-none"/>
              <a:t> method of the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class returns true if two references are aliases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can override </a:t>
            </a:r>
            <a:r>
              <a:rPr lang="en-US" altLang="x-none">
                <a:latin typeface="Courier New" charset="0"/>
              </a:rPr>
              <a:t>equals</a:t>
            </a:r>
            <a:r>
              <a:rPr lang="en-US" altLang="x-none"/>
              <a:t> in any class to define equality in some more appropriate way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we've seen, 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 defines the </a:t>
            </a:r>
            <a:r>
              <a:rPr lang="en-US" altLang="x-none">
                <a:latin typeface="Courier New" charset="0"/>
              </a:rPr>
              <a:t>equals</a:t>
            </a:r>
            <a:r>
              <a:rPr lang="en-US" altLang="x-none"/>
              <a:t> method to return true if two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objects contain the same characters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designers of the </a:t>
            </a:r>
            <a:r>
              <a:rPr lang="en-US" altLang="x-none">
                <a:latin typeface="Courier New" charset="0"/>
              </a:rPr>
              <a:t>String</a:t>
            </a:r>
            <a:r>
              <a:rPr lang="en-US" altLang="x-none"/>
              <a:t> class have overridden the </a:t>
            </a:r>
            <a:r>
              <a:rPr lang="en-US" altLang="x-none">
                <a:latin typeface="Courier New" charset="0"/>
              </a:rPr>
              <a:t>equals</a:t>
            </a:r>
            <a:r>
              <a:rPr lang="en-US" altLang="x-none"/>
              <a:t> method inherited from </a:t>
            </a:r>
            <a:r>
              <a:rPr lang="en-US" altLang="x-none">
                <a:latin typeface="Courier New" charset="0"/>
              </a:rPr>
              <a:t>Object</a:t>
            </a:r>
            <a:r>
              <a:rPr lang="en-US" altLang="x-none"/>
              <a:t> in favor of a more useful version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Abstract Classes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3124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abstract class</a:t>
            </a:r>
            <a:r>
              <a:rPr lang="en-US" altLang="x-none"/>
              <a:t> is a placeholder in a class hierarchy that represents a generic concept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An abstract class cannot be instantiated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We use the modifier </a:t>
            </a:r>
            <a:r>
              <a:rPr lang="en-US" altLang="x-none">
                <a:latin typeface="Courier New" charset="0"/>
              </a:rPr>
              <a:t>abstract</a:t>
            </a:r>
            <a:r>
              <a:rPr lang="en-US" altLang="x-none"/>
              <a:t> on the class header to declare a class as abstract:</a:t>
            </a:r>
          </a:p>
        </p:txBody>
      </p:sp>
      <p:sp>
        <p:nvSpPr>
          <p:cNvPr id="68612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371600" y="4191000"/>
            <a:ext cx="6248400" cy="175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abstract class </a:t>
            </a:r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Product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class contents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Abstract Classes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An abstract class often contains abstract methods with no definitions (like an interface)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Unlike an interface, the </a:t>
            </a:r>
            <a:r>
              <a:rPr lang="en-US" altLang="x-none">
                <a:latin typeface="Courier New" charset="0"/>
              </a:rPr>
              <a:t>abstract</a:t>
            </a:r>
            <a:r>
              <a:rPr lang="en-US" altLang="x-none"/>
              <a:t> modifier must be applied to each abstract method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Also, an abstract class typically contains non-abstract methods with full definitions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 class declared as abstract does not have to contain abstract methods -- simply declaring it as abstract makes it so</a:t>
            </a:r>
          </a:p>
          <a:p>
            <a:endParaRPr lang="en-US" altLang="x-none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Abstract Classes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The child of an abstract class must override the abstract methods of the parent, or it too will be considered abstract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An abstract method cannot be defined as </a:t>
            </a:r>
            <a:r>
              <a:rPr lang="en-US" altLang="x-none">
                <a:latin typeface="Courier New" charset="0"/>
              </a:rPr>
              <a:t>final</a:t>
            </a:r>
            <a:r>
              <a:rPr lang="en-US" altLang="x-none"/>
              <a:t> or </a:t>
            </a:r>
            <a:r>
              <a:rPr lang="en-US" altLang="x-none">
                <a:latin typeface="Courier New" charset="0"/>
              </a:rPr>
              <a:t>static</a:t>
            </a:r>
            <a:endParaRPr lang="en-US" altLang="x-none"/>
          </a:p>
          <a:p>
            <a:pPr>
              <a:spcBef>
                <a:spcPct val="70000"/>
              </a:spcBef>
            </a:pPr>
            <a:r>
              <a:rPr lang="en-US" altLang="x-none"/>
              <a:t>The use of abstract classes is an important element of software design – it allows us to establish common elements in a hierarchy that are too general to instantiate</a:t>
            </a:r>
          </a:p>
        </p:txBody>
      </p:sp>
      <p:sp>
        <p:nvSpPr>
          <p:cNvPr id="706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Interface Hierarchies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Inheritance can be applied to interfaces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That is, one interface can be derived from another interface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child interface inherits all abstract methods of the parent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class implementing the child interface must define all methods from both interfaces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Class hierarchies and interface hierarchies are distinct (they do not overlap)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04800" y="1158875"/>
            <a:ext cx="86106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1400"/>
              </a:spcAft>
            </a:pPr>
            <a:r>
              <a:rPr lang="en-US" altLang="x-none" sz="2800"/>
              <a:t>What are some methods defined by the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Object </a:t>
            </a:r>
            <a:r>
              <a:rPr lang="en-US" altLang="x-none" sz="2800"/>
              <a:t>class?</a:t>
            </a:r>
          </a:p>
          <a:p>
            <a:pPr eaLnBrk="1" hangingPunct="1"/>
            <a:r>
              <a:rPr lang="en-US" altLang="x-none" sz="2800"/>
              <a:t>What is an abstract class?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304800" y="1158875"/>
            <a:ext cx="86106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1400"/>
              </a:spcAft>
            </a:pPr>
            <a:r>
              <a:rPr lang="en-US" altLang="x-none" sz="2800"/>
              <a:t>What are some methods defined by the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Object </a:t>
            </a:r>
            <a:r>
              <a:rPr lang="en-US" altLang="x-none" sz="2800"/>
              <a:t>class?</a:t>
            </a:r>
          </a:p>
          <a:p>
            <a:pPr eaLnBrk="1" hangingPunct="1"/>
            <a:r>
              <a:rPr lang="en-US" altLang="x-none" sz="2800"/>
              <a:t>What is an abstract class?</a:t>
            </a: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1981200" y="2057400"/>
            <a:ext cx="4986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boolean equals(Object obj)</a:t>
            </a:r>
          </a:p>
          <a:p>
            <a:pPr eaLnBrk="1" hangingPunct="1"/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Object clone()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14400" y="4191000"/>
            <a:ext cx="736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Courier New" charset="0"/>
                <a:cs typeface="Courier New"/>
              </a:rPr>
              <a:t>An abstract class is a placeholder in the class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Courier New" charset="0"/>
                <a:cs typeface="Courier New"/>
              </a:rPr>
              <a:t>hierarchy, defining a general concept and gathering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Courier New" charset="0"/>
                <a:cs typeface="Courier New"/>
              </a:rPr>
              <a:t>elements common to all derived classes. An abstract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Courier New" charset="0"/>
                <a:cs typeface="Courier New"/>
              </a:rPr>
              <a:t>class cannot be instantiated.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in JavaFX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3048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74757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Visibility Revisited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191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It's important to understand one subtle issue related to inheritance and visibility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All variables and methods of a parent class, even private members, are inherited by its children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we've mentioned, private members cannot be referenced by name in the child class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However, private members inherited by child classes exist and can be referenced indirectly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Visibility Revisited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648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Because the parent can refer to the private member, the child can reference it indirectly using its parent's methods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super</a:t>
            </a:r>
            <a:r>
              <a:rPr lang="en-US" altLang="x-none"/>
              <a:t> reference can be used to refer to the parent class, even if no object of the parent exists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FoodAnalyzer.java</a:t>
            </a:r>
            <a:r>
              <a:rPr lang="en-US" altLang="x-none"/>
              <a:t> </a:t>
            </a:r>
          </a:p>
          <a:p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FoodItem.java</a:t>
            </a:r>
            <a:r>
              <a:rPr lang="en-US" altLang="x-none"/>
              <a:t> </a:t>
            </a:r>
          </a:p>
          <a:p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Pizza.java</a:t>
            </a:r>
            <a:r>
              <a:rPr lang="en-US" altLang="x-none"/>
              <a:t> </a:t>
            </a:r>
            <a:endParaRPr lang="en-US" altLang="x-none">
              <a:latin typeface="Courier New" charset="0"/>
            </a:endParaRPr>
          </a:p>
          <a:p>
            <a:endParaRPr lang="en-US" altLang="x-none"/>
          </a:p>
        </p:txBody>
      </p:sp>
      <p:sp>
        <p:nvSpPr>
          <p:cNvPr id="7680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Inheritance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1447800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Inheritance relationships are shown in a UML class diagram using a solid arrow with an unfilled triangular arrowhead pointing to the parent class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29000" y="2867025"/>
            <a:ext cx="1600200" cy="1704975"/>
            <a:chOff x="2400" y="1662"/>
            <a:chExt cx="1008" cy="1074"/>
          </a:xfrm>
        </p:grpSpPr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 flipV="1">
              <a:off x="2928" y="208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  <p:sp>
          <p:nvSpPr>
            <p:cNvPr id="31752" name="AutoShape 7"/>
            <p:cNvSpPr>
              <a:spLocks noChangeArrowheads="1"/>
            </p:cNvSpPr>
            <p:nvPr/>
          </p:nvSpPr>
          <p:spPr bwMode="auto">
            <a:xfrm>
              <a:off x="2832" y="1944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1753" name="Rectangle 8"/>
            <p:cNvSpPr>
              <a:spLocks noChangeArrowheads="1"/>
            </p:cNvSpPr>
            <p:nvPr/>
          </p:nvSpPr>
          <p:spPr bwMode="auto">
            <a:xfrm>
              <a:off x="2400" y="1662"/>
              <a:ext cx="100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Vehicle</a:t>
              </a:r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2400" y="2478"/>
              <a:ext cx="100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Car</a:t>
              </a:r>
            </a:p>
          </p:txBody>
        </p:sp>
      </p:grp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228600" y="48006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677132"/>
              </a:buClr>
              <a:buFont typeface="Times" charset="0"/>
              <a:buChar char="•"/>
            </a:pPr>
            <a:r>
              <a:rPr lang="en-US" altLang="x-none" sz="2800"/>
              <a:t>Proper inheritance creates an </a:t>
            </a:r>
            <a:r>
              <a:rPr lang="en-US" altLang="x-none" sz="2800" i="1"/>
              <a:t>is-a</a:t>
            </a:r>
            <a:r>
              <a:rPr lang="en-US" altLang="x-none" sz="2800"/>
              <a:t> relationship, meaning the child </a:t>
            </a:r>
            <a:r>
              <a:rPr lang="en-US" altLang="x-none" sz="2800" i="1"/>
              <a:t>is a</a:t>
            </a:r>
            <a:r>
              <a:rPr lang="en-US" altLang="x-none" sz="2800"/>
              <a:t> more specific version of the parent</a:t>
            </a:r>
          </a:p>
          <a:p>
            <a:pPr eaLnBrk="1" hangingPunct="1">
              <a:buClr>
                <a:srgbClr val="677132"/>
              </a:buClr>
              <a:buFont typeface="Times" charset="0"/>
              <a:buChar char="•"/>
            </a:pPr>
            <a:endParaRPr lang="en-US" altLang="x-none" sz="2800"/>
          </a:p>
        </p:txBody>
      </p:sp>
      <p:sp>
        <p:nvSpPr>
          <p:cNvPr id="31750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4584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FoodAnalyzer.java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indirect access to inherited private members.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FoodAnalyzer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Instantiates a Pizza object and prints its calories per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serving.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Pizza special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Pizza(275);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System.out.println("Calories per serving: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special.caloriesPerServing());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4584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FoodAnalyzer.java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indirect access to inherited private members.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FoodAnalyzer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Instantiates a Pizza object and prints its calories per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serving.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Pizza special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Pizza(275);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System.out.println("Calories per serving: " +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           special.caloriesPerServing());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514600" y="706438"/>
            <a:ext cx="3448050" cy="1046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Calories per serving: 309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547688" y="762000"/>
            <a:ext cx="7910512" cy="544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FoodItem.java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an item of food. Used as the parent of a derived class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to demonstrate indirect referencing.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FoodItem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final private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CALORIES_PER_GRAM = 9;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fatGrams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servings;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this food item with the specified number of fat grams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and number of servings.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FoodItem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numFatGrams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numServings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fatGrams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numFatGrams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servings =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numServings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547688" y="1219200"/>
            <a:ext cx="7910512" cy="4370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Computes and returns the number of calories in this food item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due to fat.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calories()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fatGrams * CALORIES_PER_GRAM;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Computes and returns the number of fat calories per serving.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caloriesPerServing()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(calories() / servings);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547688" y="990600"/>
            <a:ext cx="7910512" cy="415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Pizza.java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pizza, which is a food item. Used to demonstrate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indirect referencing through inheritance.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Pizza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FoodItem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Sets up a pizza with the specified amount of fat (assumes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eight servings).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Pizza(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fatGrams)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(fatGrams, 8);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in JavaFX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3581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8294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Designing for Inheritance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we've discussed, taking the time to create a good software design reaps long-term benefits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Inheritance issues are an important part of an object-oriented design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Properly designed inheritance relationships can contribute greatly to the elegance, maintainability, and reuse of the software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summarize some of the issues regarding inheritance that relate to a good software design</a:t>
            </a:r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Inheritance Design Issues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Every derivation should be an is-a relationship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Think about the potential future of a class hierarchy, and design classes to be reusable and flexible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Find common characteristics of classes and push them as high in the class hierarchy as appropriate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Override methods as appropriate to tailor or change the functionality of a child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Add new variables to children, but don't redefine (shadow) inherited variables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endParaRPr lang="en-US" altLang="x-none"/>
          </a:p>
        </p:txBody>
      </p:sp>
      <p:sp>
        <p:nvSpPr>
          <p:cNvPr id="8499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Inheritance Design Issues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Allow each class to manage its own data; use the </a:t>
            </a:r>
            <a:r>
              <a:rPr lang="en-US" altLang="x-none">
                <a:latin typeface="Courier New" charset="0"/>
              </a:rPr>
              <a:t>super</a:t>
            </a:r>
            <a:r>
              <a:rPr lang="en-US" altLang="x-none"/>
              <a:t> reference to invoke the parent's constructor to set up its data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Override general methods such as </a:t>
            </a:r>
            <a:r>
              <a:rPr lang="en-US" altLang="x-none">
                <a:latin typeface="Courier New" charset="0"/>
              </a:rPr>
              <a:t>toString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equals</a:t>
            </a:r>
            <a:r>
              <a:rPr lang="en-US" altLang="x-none"/>
              <a:t> with appropriate definitions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Use abstract classes to represent general concepts that derived classes have in common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Use visibility modifiers carefully to provide needed access without violating encapsulation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860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Restricting Inheritance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If the </a:t>
            </a:r>
            <a:r>
              <a:rPr lang="en-US" altLang="x-none">
                <a:latin typeface="Courier New" charset="0"/>
              </a:rPr>
              <a:t>final</a:t>
            </a:r>
            <a:r>
              <a:rPr lang="en-US" altLang="x-none"/>
              <a:t> modifier is applied to a method, that method cannot be overridden in any derived classes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If the </a:t>
            </a:r>
            <a:r>
              <a:rPr lang="en-US" altLang="x-none">
                <a:latin typeface="Courier New" charset="0"/>
              </a:rPr>
              <a:t>final</a:t>
            </a:r>
            <a:r>
              <a:rPr lang="en-US" altLang="x-none"/>
              <a:t> modifier is applied to an entire class, then that class cannot be used to derive any children at all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Therefore, an abstract class cannot be declared as final</a:t>
            </a: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Inheritance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648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A programmer can tailor a derived class as needed by adding new variables or methods, or by modifying the inherited ones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One benefit of inheritance is </a:t>
            </a:r>
            <a:r>
              <a:rPr lang="en-US" altLang="x-none" i="1"/>
              <a:t>software reuse</a:t>
            </a:r>
            <a:endParaRPr lang="en-US" altLang="x-none"/>
          </a:p>
          <a:p>
            <a:pPr>
              <a:spcBef>
                <a:spcPct val="70000"/>
              </a:spcBef>
            </a:pPr>
            <a:r>
              <a:rPr lang="en-US" altLang="x-none"/>
              <a:t>By using existing software components to create new ones, we capitalize on all the effort that went into the design, implementation, and testing of the existing software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in JavaFX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4114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8806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Inheritance in JavaFX</a:t>
            </a:r>
            <a:endParaRPr lang="en-US" altLang="x-none" dirty="0"/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33880"/>
            <a:ext cx="7010400" cy="51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904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Inheritance in JavaFX</a:t>
            </a:r>
            <a:endParaRPr lang="en-US" altLang="x-non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All shape classes are derived from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Shape</a:t>
            </a:r>
            <a:r>
              <a:rPr lang="en-US" altLang="x-none" dirty="0" smtClean="0"/>
              <a:t>, which manages stroke and fill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x-none" dirty="0"/>
              <a:t>N</a:t>
            </a:r>
            <a:r>
              <a:rPr lang="en-US" altLang="x-none" dirty="0" smtClean="0"/>
              <a:t>odes derived from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Parent</a:t>
            </a:r>
            <a:r>
              <a:rPr lang="en-US" altLang="x-none" dirty="0" smtClean="0"/>
              <a:t> can hold other nodes</a:t>
            </a:r>
          </a:p>
          <a:p>
            <a:pPr lvl="1"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So shapes cannot hold other nodes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Any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Region</a:t>
            </a:r>
            <a:r>
              <a:rPr lang="en-US" altLang="x-none" dirty="0" smtClean="0"/>
              <a:t> can be styled with CSS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All layout panes are derived from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Pane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Controls have various intermediate classes to organize common characteristics</a:t>
            </a:r>
            <a:endParaRPr lang="en-US" altLang="x-none" dirty="0">
              <a:ea typeface="Courier New" charset="0"/>
              <a:cs typeface="Courier New" charset="0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7092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Inheritance in JavaFX</a:t>
            </a:r>
            <a:endParaRPr lang="en-US" altLang="x-non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Note the difference between the scene graph (containment) and the inheritance hierarchy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Only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Parent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can serve as the root node of a scene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So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Pane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can be the root node of a scene, and could contain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Circle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and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Button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A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ChoiceBox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could be the root node of a scene, but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Rectangle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could not</a:t>
            </a:r>
            <a:endParaRPr lang="en-US" altLang="x-none" dirty="0">
              <a:ea typeface="Courier New" charset="0"/>
              <a:cs typeface="Courier New" charset="0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94620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in JavaFX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4648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0138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Color and Date Pickers</a:t>
            </a:r>
            <a:endParaRPr lang="en-US" altLang="x-non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A </a:t>
            </a:r>
            <a:r>
              <a:rPr lang="en-US" altLang="x-none" i="1" dirty="0" smtClean="0"/>
              <a:t>color picker </a:t>
            </a:r>
            <a:r>
              <a:rPr lang="en-US" altLang="x-none" dirty="0" smtClean="0"/>
              <a:t>is a control that allows the user to select a color from a palette or other model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A </a:t>
            </a:r>
            <a:r>
              <a:rPr lang="en-US" altLang="x-none" i="1" dirty="0" smtClean="0">
                <a:ea typeface="Courier New" charset="0"/>
                <a:cs typeface="Courier New" charset="0"/>
              </a:rPr>
              <a:t>date picker </a:t>
            </a:r>
            <a:r>
              <a:rPr lang="en-US" altLang="x-none" dirty="0" smtClean="0">
                <a:ea typeface="Courier New" charset="0"/>
                <a:cs typeface="Courier New" charset="0"/>
              </a:rPr>
              <a:t>allows the user to select a calendar date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Both appear as a single field and use drop-down panes for the selection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PickerDemo.java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775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213360"/>
            <a:ext cx="8672512" cy="649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java.time.LocalDate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javafx.event.ActionEvent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javafx.geometry.Pos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javafx.scene.control.ColorPicker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javafx.scene.control.DatePicker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javafx.scene.text.FontPosture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javafx.scene.text.FontWeight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PickerDemo.java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Lewis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b="1" u="sng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Loftus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color picker and date picker controls.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PickerDemo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 message;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9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213360"/>
            <a:ext cx="8672512" cy="649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Allows the user to select a date and a color. A Text object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the day of the week in the color specified.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LocalDate.now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processDateChoice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Color.BLACK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colorPicker.setOnAction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processColorChoice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message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Text("HAPPY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LocalDate.now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getDayOfWeek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message.setFont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Font.font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("Helvetica",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FontWeight.BOLD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FontPosture.REGULAR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24));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pickers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pickers.setSpacing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pickers.setAlignment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white");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(20);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(pickers, message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97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8672512" cy="62179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new Scene(root, 400, 150);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("Picker Demo");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Gets the value of the date from the date picker and updates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message with the corresponding day of the week.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processDateChoice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LocalDate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date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datePicker.getValue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message.setText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("HAPPY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date.getDayOfWeek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Gets the color specified in the color picker and sets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color of the displayed message.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processColorChoice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message.setFill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colorPicker.getValue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90590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8672512" cy="62179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new Scene(root, 400, 150);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("Picker Demo");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Gets the value of the date from the date picker and updates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message with the corresponding day of the week.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processDateChoice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LocalDate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date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datePicker.getValue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message.setText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("HAPPY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date.getDayOfWeek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Gets the color specified in the color picker and sets the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color of the displayed message.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processColorChoice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ActionEvent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event)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message.setFill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colorPicker.getValue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0200" y="609600"/>
            <a:ext cx="5562600" cy="2646362"/>
            <a:chOff x="2514600" y="706438"/>
            <a:chExt cx="5562600" cy="2646362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514600" y="706438"/>
              <a:ext cx="5562600" cy="264636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914400"/>
              <a:ext cx="5080000" cy="218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450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Deriving Subclasses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14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x-none"/>
              <a:t>In Java, we use the reserved word </a:t>
            </a:r>
            <a:r>
              <a:rPr lang="en-US" altLang="x-none">
                <a:latin typeface="Courier New" charset="0"/>
              </a:rPr>
              <a:t>extends</a:t>
            </a:r>
            <a:r>
              <a:rPr lang="en-US" altLang="x-none"/>
              <a:t> to establish an inheritance relationship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>
              <a:latin typeface="Courier New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4343400"/>
            <a:ext cx="868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38138" indent="-3381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x-none" sz="2800"/>
              <a:t>See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2800">
                <a:latin typeface="Courier New" charset="0"/>
              </a:rPr>
              <a:t>Words.java</a:t>
            </a:r>
            <a:r>
              <a:rPr lang="en-US" altLang="x-none" sz="2800"/>
              <a:t> 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x-none" sz="2800"/>
              <a:t>See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2800">
                <a:latin typeface="Courier New" charset="0"/>
              </a:rPr>
              <a:t>Book.java</a:t>
            </a:r>
            <a:r>
              <a:rPr lang="en-US" altLang="x-none" sz="2800"/>
              <a:t> </a:t>
            </a:r>
          </a:p>
          <a:p>
            <a:pPr eaLnBrk="1" hangingPunct="1">
              <a:buClr>
                <a:schemeClr val="tx1"/>
              </a:buClr>
              <a:buFont typeface="Times" charset="0"/>
              <a:buChar char="•"/>
            </a:pPr>
            <a:r>
              <a:rPr lang="en-US" altLang="x-none" sz="2800"/>
              <a:t>See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2800">
                <a:latin typeface="Courier New" charset="0"/>
              </a:rPr>
              <a:t>Dictionary.java</a:t>
            </a:r>
            <a:r>
              <a:rPr lang="en-US" altLang="x-none" sz="2800"/>
              <a:t> 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219200" y="2362200"/>
            <a:ext cx="6248400" cy="175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Car </a:t>
            </a: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Vehicle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class contents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0" y="1295400"/>
            <a:ext cx="38924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Creating Subclasses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Overriding Methods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Class Hierarchies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Visibility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Designing for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Inheritance in JavaFX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Color and Date Pickers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Dialog Boxes</a:t>
            </a:r>
            <a:endParaRPr lang="en-US" altLang="x-none" b="1" dirty="0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828800" y="5181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0138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7681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Dialog Boxes</a:t>
            </a:r>
            <a:endParaRPr lang="en-US" altLang="x-non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A </a:t>
            </a:r>
            <a:r>
              <a:rPr lang="en-US" altLang="x-none" i="1" dirty="0" smtClean="0"/>
              <a:t>dialog box </a:t>
            </a:r>
            <a:r>
              <a:rPr lang="en-US" altLang="x-none" dirty="0" smtClean="0"/>
              <a:t>is a window that pops up to provide brief user interaction with a specific purpose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Alert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class provides support for several basic dialog box types: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x-none" b="1" dirty="0" err="1" smtClean="0">
                <a:latin typeface="Courier New" charset="0"/>
                <a:ea typeface="Courier New" charset="0"/>
                <a:cs typeface="Courier New" charset="0"/>
              </a:rPr>
              <a:t>AlertType.INFORMATION</a:t>
            </a:r>
            <a:endParaRPr lang="en-US" altLang="x-none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x-none" b="1" dirty="0" err="1" smtClean="0">
                <a:latin typeface="Courier New" charset="0"/>
                <a:ea typeface="Courier New" charset="0"/>
                <a:cs typeface="Courier New" charset="0"/>
              </a:rPr>
              <a:t>AlertType.CONFIRMATION</a:t>
            </a:r>
            <a:endParaRPr lang="en-US" altLang="x-none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x-none" b="1" dirty="0" err="1" smtClean="0">
                <a:latin typeface="Courier New" charset="0"/>
                <a:ea typeface="Courier New" charset="0"/>
                <a:cs typeface="Courier New" charset="0"/>
              </a:rPr>
              <a:t>AlertType.WARNING</a:t>
            </a:r>
            <a:endParaRPr lang="en-US" altLang="x-none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x-none" b="1" dirty="0" err="1" smtClean="0">
                <a:latin typeface="Courier New" charset="0"/>
                <a:ea typeface="Courier New" charset="0"/>
                <a:cs typeface="Courier New" charset="0"/>
              </a:rPr>
              <a:t>AlertType.ERROR</a:t>
            </a:r>
            <a:endParaRPr lang="en-US" altLang="x-none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3462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Dialog Boxes</a:t>
            </a:r>
            <a:endParaRPr lang="en-US" altLang="x-non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Two </a:t>
            </a:r>
            <a:r>
              <a:rPr lang="en-US" altLang="x-none" dirty="0" smtClean="0"/>
              <a:t>other </a:t>
            </a:r>
            <a:r>
              <a:rPr lang="en-US" altLang="x-none" dirty="0" smtClean="0"/>
              <a:t>dialog box classes are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TextInputDialog</a:t>
            </a:r>
            <a:r>
              <a:rPr lang="en-US" altLang="x-none" dirty="0" smtClean="0"/>
              <a:t> and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ChoiceDialog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They allow the user to enter input using a text field or a drop-down choice box, respectively</a:t>
            </a:r>
            <a:endParaRPr lang="en-US" altLang="x-none" dirty="0" smtClean="0"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EventOdd.java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1051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304800"/>
            <a:ext cx="8672512" cy="6035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java.util.Optional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javafx.scene.control.Alert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javafx.scene.control.Alert.AlertType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javafx.scene.control.ButtonType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javafx.scene.control.TextInputDialog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EvenOdd.java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information and confirmation alerts, as well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as text input dialog boxes.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EvenOdd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Prompts the user for an integer, informs the user if that value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is even or odd, then asks if the user would like to process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another value. All interaction is performed using dialog boxes.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throws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Exception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doAnother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949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213360"/>
            <a:ext cx="8672512" cy="6524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doAnother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TextInputDialog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inputDialog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TextInputDialog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inputDialog.setHeaderText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inputDialog.setTitle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inputDialog.setContentText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("Enter an integer:");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Optional&lt;String&gt;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numString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inputDialog.showAndWait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numString.isPresent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Integer.parseInt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numString.get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String result = "That number is " +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    ((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num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% 2 == 0) ? "even." : "odd.");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Alert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answerDialog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Alert(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AlertType.INFORMATION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answerDialog.setHeaderText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answerDialog.setContentText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(result);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answerDialog.showAndWait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Alert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confirmDialog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Alert(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AlertType.CONFIRMATION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confirmDialog.setHeaderText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confirmDialog.setContentText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("Do another?");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Optional&lt;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ButtonType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&gt; another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confirmDialog.showAndWait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18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1073765"/>
            <a:ext cx="8672512" cy="24314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another.get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!=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ButtonType.OK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doAnother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doAnother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53378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1073765"/>
            <a:ext cx="8672512" cy="24314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another.get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!=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ButtonType.OK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doAnother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doAnother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62200" y="304800"/>
            <a:ext cx="4876800" cy="1981200"/>
            <a:chOff x="1600200" y="609600"/>
            <a:chExt cx="4876800" cy="19812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600200" y="609600"/>
              <a:ext cx="4876800" cy="198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762000"/>
              <a:ext cx="4572000" cy="16510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965960" y="2514600"/>
            <a:ext cx="5669280" cy="1981200"/>
            <a:chOff x="2347645" y="2628900"/>
            <a:chExt cx="5669280" cy="198120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2347645" y="2628900"/>
              <a:ext cx="5669280" cy="198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2813978"/>
              <a:ext cx="5321300" cy="1651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65960" y="4724400"/>
            <a:ext cx="5669280" cy="1981200"/>
            <a:chOff x="1965960" y="4733961"/>
            <a:chExt cx="5669280" cy="1981200"/>
          </a:xfrm>
        </p:grpSpPr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1965960" y="4733961"/>
              <a:ext cx="5669280" cy="198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915" y="4916113"/>
              <a:ext cx="5321300" cy="165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057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File Choosers</a:t>
            </a:r>
            <a:endParaRPr lang="en-US" altLang="x-none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/>
              <a:t>A </a:t>
            </a:r>
            <a:r>
              <a:rPr lang="en-US" altLang="x-none" i="1" dirty="0" smtClean="0"/>
              <a:t>file chooser </a:t>
            </a:r>
            <a:r>
              <a:rPr lang="en-US" altLang="x-none" dirty="0" smtClean="0"/>
              <a:t>is a specialized dialog box that allows the user to select a file from the hard drive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following example opens a text file using a file chooser and displays its contents in a </a:t>
            </a:r>
            <a:r>
              <a:rPr lang="en-US" altLang="x-none" i="1" dirty="0" smtClean="0">
                <a:ea typeface="Courier New" charset="0"/>
                <a:cs typeface="Courier New" charset="0"/>
              </a:rPr>
              <a:t>text area</a:t>
            </a:r>
            <a:endParaRPr lang="en-US" altLang="x-none" i="1" dirty="0" smtClean="0">
              <a:ea typeface="Courier New" charset="0"/>
              <a:cs typeface="Courier New" charset="0"/>
            </a:endParaRP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DisplayFile.java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9634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152400"/>
            <a:ext cx="8672512" cy="62179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java.io.File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java.io.IOException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java.util.Scanner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javafx.scene.control.TextArea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javafx.stage.FileChooser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DisplayFile.java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a file chooser dialog box and a text area.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DisplayFile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Presents a file chooser dialog, reads the selected file and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loads it into a text area.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throws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IOException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FileChooser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chooser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FileChooser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File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chooser.showOpenDialog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472440"/>
            <a:ext cx="8672512" cy="5852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TextArea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content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TextArea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Font("Courier", 12));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content.setEditable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("No file chosen.");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Scanner scan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Scanner(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String info = "";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scan.hasNext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info +=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+ "\n";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(info);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Scene(content, 500, 500);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("Display File");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69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609600" y="661988"/>
            <a:ext cx="7910513" cy="566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Words.java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inherited method.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Words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Instantiates a derived class and invokes its inherited and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local methods.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Dictionary webster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Dictionary();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System.out.println("Number of pages: " + webster.getPages());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System.out.println("Number of definitions: " +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webster.getDefinitions());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System.out.println("Definitions per page: " +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webster.computeRatio());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472440"/>
            <a:ext cx="8672512" cy="5852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TextArea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content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TextArea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Font("Courier", 12));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content.setEditable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("No file chosen.");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Scanner scan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Scanner(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String info = "";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scan.hasNext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info +=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+ "\n";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(info);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Scene(content, 500, 500);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("Display File");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929640"/>
            <a:ext cx="6781800" cy="3566160"/>
            <a:chOff x="990600" y="320040"/>
            <a:chExt cx="6781800" cy="356616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990600" y="320040"/>
              <a:ext cx="6781800" cy="35661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533400"/>
              <a:ext cx="6324600" cy="3188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17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228600" y="472440"/>
            <a:ext cx="8672512" cy="58521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TextArea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content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TextArea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Font("Courier", 12));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content.setEditable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("No file chosen.");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Scanner scan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Scanner(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selectedFile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String info = "";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scan.hasNext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    info +=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scan.nextLine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+ "\n";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content.setText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(info);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Scene(content, 500, 500);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("Display File");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0" y="929640"/>
            <a:ext cx="6781800" cy="3566160"/>
            <a:chOff x="990600" y="320040"/>
            <a:chExt cx="6781800" cy="356616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990600" y="320040"/>
              <a:ext cx="6781800" cy="356616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533400"/>
              <a:ext cx="6324600" cy="318878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707356" y="285915"/>
            <a:ext cx="5715000" cy="6478512"/>
            <a:chOff x="1600200" y="150888"/>
            <a:chExt cx="5715000" cy="6478512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600200" y="150888"/>
              <a:ext cx="5715000" cy="647851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6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50691"/>
              <a:ext cx="5257800" cy="6042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11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/>
              <a:t>Chapter 9 focused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deriving new classes from existing classes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 </a:t>
            </a:r>
            <a:r>
              <a:rPr lang="en-US" altLang="x-none" dirty="0">
                <a:latin typeface="Courier New" charset="0"/>
              </a:rPr>
              <a:t>protected</a:t>
            </a:r>
            <a:r>
              <a:rPr lang="en-US" altLang="x-none" dirty="0"/>
              <a:t> modifier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creating class hierarchies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abstract classes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indirect visibility of inherited members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designing for inheritance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the JavaFX class hierarchy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color and date pickers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dialog boxes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sp>
        <p:nvSpPr>
          <p:cNvPr id="1095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609600" y="661988"/>
            <a:ext cx="7910513" cy="566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Words.java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use of an inherited method.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Words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Instantiates a derived class and invokes its inherited and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local methods.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Dictionary webster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Dictionary();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System.out.println("Number of pages: " + webster.getPages());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System.out.println("Number of definitions: " +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webster.getDefinitions());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System.out.println("Definitions per page: " +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     webster.computeRatio());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584450" y="519113"/>
            <a:ext cx="3816350" cy="15382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Number of pages: 1500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Number of definitions: 52500</a:t>
            </a:r>
          </a:p>
          <a:p>
            <a:pPr eaLnBrk="1" hangingPunct="1"/>
            <a:r>
              <a:rPr lang="en-US" altLang="x-none" sz="1600" b="1">
                <a:latin typeface="Courier New" charset="0"/>
                <a:ea typeface="Courier New" charset="0"/>
                <a:cs typeface="Courier New" charset="0"/>
              </a:rPr>
              <a:t>Definitions per page: 35.0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4843</Words>
  <Application>Microsoft Macintosh PowerPoint</Application>
  <PresentationFormat>On-screen Show (4:3)</PresentationFormat>
  <Paragraphs>1162</Paragraphs>
  <Slides>82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Verdana</vt:lpstr>
      <vt:lpstr>Arial</vt:lpstr>
      <vt:lpstr>Default Design</vt:lpstr>
      <vt:lpstr>Custom Design</vt:lpstr>
      <vt:lpstr>Chapter 9 Inheritance</vt:lpstr>
      <vt:lpstr>Inheritance</vt:lpstr>
      <vt:lpstr>Outline</vt:lpstr>
      <vt:lpstr>Inheritance</vt:lpstr>
      <vt:lpstr>Inheritance</vt:lpstr>
      <vt:lpstr>Inheritance</vt:lpstr>
      <vt:lpstr>Deriving Subclasses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protected Modifier</vt:lpstr>
      <vt:lpstr>The protected Modifier</vt:lpstr>
      <vt:lpstr>Class Diagram for Words</vt:lpstr>
      <vt:lpstr>The super Reference</vt:lpstr>
      <vt:lpstr>The super Reference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Inheritance</vt:lpstr>
      <vt:lpstr>Outline</vt:lpstr>
      <vt:lpstr>Overriding Methods</vt:lpstr>
      <vt:lpstr>PowerPoint Presentation</vt:lpstr>
      <vt:lpstr>PowerPoint Presentation</vt:lpstr>
      <vt:lpstr>PowerPoint Presentation</vt:lpstr>
      <vt:lpstr>PowerPoint Presentation</vt:lpstr>
      <vt:lpstr>Overriding</vt:lpstr>
      <vt:lpstr>Overloading vs. Overriding</vt:lpstr>
      <vt:lpstr>Quick Check</vt:lpstr>
      <vt:lpstr>Quick Check</vt:lpstr>
      <vt:lpstr>Outline</vt:lpstr>
      <vt:lpstr>Class Hierarchies</vt:lpstr>
      <vt:lpstr>Class Hierarchies</vt:lpstr>
      <vt:lpstr>The Object Class</vt:lpstr>
      <vt:lpstr>The Object Class</vt:lpstr>
      <vt:lpstr>The Object Class</vt:lpstr>
      <vt:lpstr>Abstract Classes</vt:lpstr>
      <vt:lpstr>Abstract Classes</vt:lpstr>
      <vt:lpstr>Abstract Classes</vt:lpstr>
      <vt:lpstr>Interface Hierarchies</vt:lpstr>
      <vt:lpstr>Quick Check</vt:lpstr>
      <vt:lpstr>Quick Check</vt:lpstr>
      <vt:lpstr>Outline</vt:lpstr>
      <vt:lpstr>Visibility Revisited</vt:lpstr>
      <vt:lpstr>Visibility Revisited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Designing for Inheritance</vt:lpstr>
      <vt:lpstr>Inheritance Design Issues</vt:lpstr>
      <vt:lpstr>Inheritance Design Issues</vt:lpstr>
      <vt:lpstr>Restricting Inheritance</vt:lpstr>
      <vt:lpstr>Outline</vt:lpstr>
      <vt:lpstr>Inheritance in JavaFX</vt:lpstr>
      <vt:lpstr>Inheritance in JavaFX</vt:lpstr>
      <vt:lpstr>Inheritance in JavaFX</vt:lpstr>
      <vt:lpstr>Outline</vt:lpstr>
      <vt:lpstr>Color and Date Pickers</vt:lpstr>
      <vt:lpstr>PowerPoint Presentation</vt:lpstr>
      <vt:lpstr>PowerPoint Presentation</vt:lpstr>
      <vt:lpstr>PowerPoint Presentation</vt:lpstr>
      <vt:lpstr>PowerPoint Presentation</vt:lpstr>
      <vt:lpstr>Outline</vt:lpstr>
      <vt:lpstr>Dialog Boxes</vt:lpstr>
      <vt:lpstr>Dialog Boxes</vt:lpstr>
      <vt:lpstr>PowerPoint Presentation</vt:lpstr>
      <vt:lpstr>PowerPoint Presentation</vt:lpstr>
      <vt:lpstr>PowerPoint Presentation</vt:lpstr>
      <vt:lpstr>PowerPoint Presentation</vt:lpstr>
      <vt:lpstr>File Choosers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35</cp:revision>
  <dcterms:created xsi:type="dcterms:W3CDTF">2011-03-07T12:44:33Z</dcterms:created>
  <dcterms:modified xsi:type="dcterms:W3CDTF">2016-11-26T20:14:11Z</dcterms:modified>
</cp:coreProperties>
</file>