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56" r:id="rId2"/>
  </p:sldMasterIdLst>
  <p:notesMasterIdLst>
    <p:notesMasterId r:id="rId126"/>
  </p:notesMasterIdLst>
  <p:handoutMasterIdLst>
    <p:handoutMasterId r:id="rId127"/>
  </p:handoutMasterIdLst>
  <p:sldIdLst>
    <p:sldId id="256" r:id="rId3"/>
    <p:sldId id="260" r:id="rId4"/>
    <p:sldId id="261" r:id="rId5"/>
    <p:sldId id="262" r:id="rId6"/>
    <p:sldId id="263" r:id="rId7"/>
    <p:sldId id="266" r:id="rId8"/>
    <p:sldId id="267" r:id="rId9"/>
    <p:sldId id="360" r:id="rId10"/>
    <p:sldId id="363" r:id="rId11"/>
    <p:sldId id="362" r:id="rId12"/>
    <p:sldId id="270" r:id="rId13"/>
    <p:sldId id="356" r:id="rId14"/>
    <p:sldId id="272" r:id="rId15"/>
    <p:sldId id="357" r:id="rId16"/>
    <p:sldId id="273" r:id="rId17"/>
    <p:sldId id="358" r:id="rId18"/>
    <p:sldId id="359" r:id="rId19"/>
    <p:sldId id="343" r:id="rId20"/>
    <p:sldId id="364" r:id="rId21"/>
    <p:sldId id="265" r:id="rId22"/>
    <p:sldId id="354" r:id="rId23"/>
    <p:sldId id="365" r:id="rId24"/>
    <p:sldId id="366" r:id="rId25"/>
    <p:sldId id="278" r:id="rId26"/>
    <p:sldId id="367" r:id="rId27"/>
    <p:sldId id="368" r:id="rId28"/>
    <p:sldId id="369" r:id="rId29"/>
    <p:sldId id="279" r:id="rId30"/>
    <p:sldId id="280" r:id="rId31"/>
    <p:sldId id="370" r:id="rId32"/>
    <p:sldId id="374" r:id="rId33"/>
    <p:sldId id="371" r:id="rId34"/>
    <p:sldId id="372" r:id="rId35"/>
    <p:sldId id="373" r:id="rId36"/>
    <p:sldId id="281" r:id="rId37"/>
    <p:sldId id="282" r:id="rId38"/>
    <p:sldId id="283" r:id="rId39"/>
    <p:sldId id="378" r:id="rId40"/>
    <p:sldId id="379" r:id="rId41"/>
    <p:sldId id="380" r:id="rId42"/>
    <p:sldId id="287" r:id="rId43"/>
    <p:sldId id="375" r:id="rId44"/>
    <p:sldId id="377" r:id="rId45"/>
    <p:sldId id="376" r:id="rId46"/>
    <p:sldId id="344" r:id="rId47"/>
    <p:sldId id="295" r:id="rId48"/>
    <p:sldId id="296" r:id="rId49"/>
    <p:sldId id="297" r:id="rId50"/>
    <p:sldId id="298" r:id="rId51"/>
    <p:sldId id="381" r:id="rId52"/>
    <p:sldId id="300" r:id="rId53"/>
    <p:sldId id="301" r:id="rId54"/>
    <p:sldId id="382" r:id="rId55"/>
    <p:sldId id="303" r:id="rId56"/>
    <p:sldId id="304" r:id="rId57"/>
    <p:sldId id="345" r:id="rId58"/>
    <p:sldId id="306" r:id="rId59"/>
    <p:sldId id="307" r:id="rId60"/>
    <p:sldId id="308" r:id="rId61"/>
    <p:sldId id="309" r:id="rId62"/>
    <p:sldId id="310" r:id="rId63"/>
    <p:sldId id="383" r:id="rId64"/>
    <p:sldId id="384" r:id="rId65"/>
    <p:sldId id="385" r:id="rId66"/>
    <p:sldId id="386" r:id="rId67"/>
    <p:sldId id="387" r:id="rId68"/>
    <p:sldId id="388" r:id="rId69"/>
    <p:sldId id="390" r:id="rId70"/>
    <p:sldId id="389" r:id="rId71"/>
    <p:sldId id="311" r:id="rId72"/>
    <p:sldId id="312" r:id="rId73"/>
    <p:sldId id="313" r:id="rId74"/>
    <p:sldId id="391" r:id="rId75"/>
    <p:sldId id="392" r:id="rId76"/>
    <p:sldId id="393" r:id="rId77"/>
    <p:sldId id="394" r:id="rId78"/>
    <p:sldId id="395" r:id="rId79"/>
    <p:sldId id="346" r:id="rId80"/>
    <p:sldId id="316" r:id="rId81"/>
    <p:sldId id="317" r:id="rId82"/>
    <p:sldId id="318" r:id="rId83"/>
    <p:sldId id="396" r:id="rId84"/>
    <p:sldId id="397" r:id="rId85"/>
    <p:sldId id="398" r:id="rId86"/>
    <p:sldId id="347" r:id="rId87"/>
    <p:sldId id="350" r:id="rId88"/>
    <p:sldId id="399" r:id="rId89"/>
    <p:sldId id="400" r:id="rId90"/>
    <p:sldId id="401" r:id="rId91"/>
    <p:sldId id="402" r:id="rId92"/>
    <p:sldId id="404" r:id="rId93"/>
    <p:sldId id="403" r:id="rId94"/>
    <p:sldId id="348" r:id="rId95"/>
    <p:sldId id="334" r:id="rId96"/>
    <p:sldId id="405" r:id="rId97"/>
    <p:sldId id="421" r:id="rId98"/>
    <p:sldId id="422" r:id="rId99"/>
    <p:sldId id="442" r:id="rId100"/>
    <p:sldId id="349" r:id="rId101"/>
    <p:sldId id="423" r:id="rId102"/>
    <p:sldId id="424" r:id="rId103"/>
    <p:sldId id="425" r:id="rId104"/>
    <p:sldId id="426" r:id="rId105"/>
    <p:sldId id="427" r:id="rId106"/>
    <p:sldId id="428" r:id="rId107"/>
    <p:sldId id="420" r:id="rId108"/>
    <p:sldId id="338" r:id="rId109"/>
    <p:sldId id="429" r:id="rId110"/>
    <p:sldId id="430" r:id="rId111"/>
    <p:sldId id="434" r:id="rId112"/>
    <p:sldId id="431" r:id="rId113"/>
    <p:sldId id="432" r:id="rId114"/>
    <p:sldId id="433" r:id="rId115"/>
    <p:sldId id="435" r:id="rId116"/>
    <p:sldId id="340" r:id="rId117"/>
    <p:sldId id="436" r:id="rId118"/>
    <p:sldId id="437" r:id="rId119"/>
    <p:sldId id="341" r:id="rId120"/>
    <p:sldId id="438" r:id="rId121"/>
    <p:sldId id="439" r:id="rId122"/>
    <p:sldId id="440" r:id="rId123"/>
    <p:sldId id="441" r:id="rId124"/>
    <p:sldId id="342" r:id="rId1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66FF"/>
    <a:srgbClr val="D9FB9D"/>
    <a:srgbClr val="CCF5A3"/>
    <a:srgbClr val="FFFFCC"/>
    <a:srgbClr val="CC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4674"/>
  </p:normalViewPr>
  <p:slideViewPr>
    <p:cSldViewPr>
      <p:cViewPr varScale="1">
        <p:scale>
          <a:sx n="124" d="100"/>
          <a:sy n="124" d="100"/>
        </p:scale>
        <p:origin x="6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63" Type="http://schemas.openxmlformats.org/officeDocument/2006/relationships/slide" Target="slides/slide61.xml"/><Relationship Id="rId64" Type="http://schemas.openxmlformats.org/officeDocument/2006/relationships/slide" Target="slides/slide62.xml"/><Relationship Id="rId65" Type="http://schemas.openxmlformats.org/officeDocument/2006/relationships/slide" Target="slides/slide63.xml"/><Relationship Id="rId66" Type="http://schemas.openxmlformats.org/officeDocument/2006/relationships/slide" Target="slides/slide64.xml"/><Relationship Id="rId67" Type="http://schemas.openxmlformats.org/officeDocument/2006/relationships/slide" Target="slides/slide65.xml"/><Relationship Id="rId68" Type="http://schemas.openxmlformats.org/officeDocument/2006/relationships/slide" Target="slides/slide66.xml"/><Relationship Id="rId69" Type="http://schemas.openxmlformats.org/officeDocument/2006/relationships/slide" Target="slides/slide67.xml"/><Relationship Id="rId120" Type="http://schemas.openxmlformats.org/officeDocument/2006/relationships/slide" Target="slides/slide118.xml"/><Relationship Id="rId121" Type="http://schemas.openxmlformats.org/officeDocument/2006/relationships/slide" Target="slides/slide119.xml"/><Relationship Id="rId122" Type="http://schemas.openxmlformats.org/officeDocument/2006/relationships/slide" Target="slides/slide120.xml"/><Relationship Id="rId123" Type="http://schemas.openxmlformats.org/officeDocument/2006/relationships/slide" Target="slides/slide121.xml"/><Relationship Id="rId124" Type="http://schemas.openxmlformats.org/officeDocument/2006/relationships/slide" Target="slides/slide122.xml"/><Relationship Id="rId125" Type="http://schemas.openxmlformats.org/officeDocument/2006/relationships/slide" Target="slides/slide123.xml"/><Relationship Id="rId126" Type="http://schemas.openxmlformats.org/officeDocument/2006/relationships/notesMaster" Target="notesMasters/notesMaster1.xml"/><Relationship Id="rId127" Type="http://schemas.openxmlformats.org/officeDocument/2006/relationships/handoutMaster" Target="handoutMasters/handoutMaster1.xml"/><Relationship Id="rId128" Type="http://schemas.openxmlformats.org/officeDocument/2006/relationships/presProps" Target="presProps.xml"/><Relationship Id="rId129" Type="http://schemas.openxmlformats.org/officeDocument/2006/relationships/viewProps" Target="viewProp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90" Type="http://schemas.openxmlformats.org/officeDocument/2006/relationships/slide" Target="slides/slide88.xml"/><Relationship Id="rId91" Type="http://schemas.openxmlformats.org/officeDocument/2006/relationships/slide" Target="slides/slide89.xml"/><Relationship Id="rId92" Type="http://schemas.openxmlformats.org/officeDocument/2006/relationships/slide" Target="slides/slide90.xml"/><Relationship Id="rId93" Type="http://schemas.openxmlformats.org/officeDocument/2006/relationships/slide" Target="slides/slide91.xml"/><Relationship Id="rId94" Type="http://schemas.openxmlformats.org/officeDocument/2006/relationships/slide" Target="slides/slide92.xml"/><Relationship Id="rId95" Type="http://schemas.openxmlformats.org/officeDocument/2006/relationships/slide" Target="slides/slide93.xml"/><Relationship Id="rId96" Type="http://schemas.openxmlformats.org/officeDocument/2006/relationships/slide" Target="slides/slide94.xml"/><Relationship Id="rId101" Type="http://schemas.openxmlformats.org/officeDocument/2006/relationships/slide" Target="slides/slide99.xml"/><Relationship Id="rId102" Type="http://schemas.openxmlformats.org/officeDocument/2006/relationships/slide" Target="slides/slide100.xml"/><Relationship Id="rId103" Type="http://schemas.openxmlformats.org/officeDocument/2006/relationships/slide" Target="slides/slide101.xml"/><Relationship Id="rId104" Type="http://schemas.openxmlformats.org/officeDocument/2006/relationships/slide" Target="slides/slide102.xml"/><Relationship Id="rId105" Type="http://schemas.openxmlformats.org/officeDocument/2006/relationships/slide" Target="slides/slide103.xml"/><Relationship Id="rId106" Type="http://schemas.openxmlformats.org/officeDocument/2006/relationships/slide" Target="slides/slide104.xml"/><Relationship Id="rId107" Type="http://schemas.openxmlformats.org/officeDocument/2006/relationships/slide" Target="slides/slide105.xml"/><Relationship Id="rId108" Type="http://schemas.openxmlformats.org/officeDocument/2006/relationships/slide" Target="slides/slide106.xml"/><Relationship Id="rId109" Type="http://schemas.openxmlformats.org/officeDocument/2006/relationships/slide" Target="slides/slide107.xml"/><Relationship Id="rId97" Type="http://schemas.openxmlformats.org/officeDocument/2006/relationships/slide" Target="slides/slide95.xml"/><Relationship Id="rId98" Type="http://schemas.openxmlformats.org/officeDocument/2006/relationships/slide" Target="slides/slide96.xml"/><Relationship Id="rId99" Type="http://schemas.openxmlformats.org/officeDocument/2006/relationships/slide" Target="slides/slide97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00" Type="http://schemas.openxmlformats.org/officeDocument/2006/relationships/slide" Target="slides/slide98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70" Type="http://schemas.openxmlformats.org/officeDocument/2006/relationships/slide" Target="slides/slide68.xml"/><Relationship Id="rId71" Type="http://schemas.openxmlformats.org/officeDocument/2006/relationships/slide" Target="slides/slide69.xml"/><Relationship Id="rId72" Type="http://schemas.openxmlformats.org/officeDocument/2006/relationships/slide" Target="slides/slide70.xml"/><Relationship Id="rId73" Type="http://schemas.openxmlformats.org/officeDocument/2006/relationships/slide" Target="slides/slide71.xml"/><Relationship Id="rId74" Type="http://schemas.openxmlformats.org/officeDocument/2006/relationships/slide" Target="slides/slide72.xml"/><Relationship Id="rId75" Type="http://schemas.openxmlformats.org/officeDocument/2006/relationships/slide" Target="slides/slide73.xml"/><Relationship Id="rId76" Type="http://schemas.openxmlformats.org/officeDocument/2006/relationships/slide" Target="slides/slide74.xml"/><Relationship Id="rId77" Type="http://schemas.openxmlformats.org/officeDocument/2006/relationships/slide" Target="slides/slide75.xml"/><Relationship Id="rId78" Type="http://schemas.openxmlformats.org/officeDocument/2006/relationships/slide" Target="slides/slide76.xml"/><Relationship Id="rId79" Type="http://schemas.openxmlformats.org/officeDocument/2006/relationships/slide" Target="slides/slide77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30" Type="http://schemas.openxmlformats.org/officeDocument/2006/relationships/theme" Target="theme/theme1.xml"/><Relationship Id="rId13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110" Type="http://schemas.openxmlformats.org/officeDocument/2006/relationships/slide" Target="slides/slide108.xml"/><Relationship Id="rId111" Type="http://schemas.openxmlformats.org/officeDocument/2006/relationships/slide" Target="slides/slide109.xml"/><Relationship Id="rId112" Type="http://schemas.openxmlformats.org/officeDocument/2006/relationships/slide" Target="slides/slide110.xml"/><Relationship Id="rId113" Type="http://schemas.openxmlformats.org/officeDocument/2006/relationships/slide" Target="slides/slide111.xml"/><Relationship Id="rId114" Type="http://schemas.openxmlformats.org/officeDocument/2006/relationships/slide" Target="slides/slide112.xml"/><Relationship Id="rId115" Type="http://schemas.openxmlformats.org/officeDocument/2006/relationships/slide" Target="slides/slide113.xml"/><Relationship Id="rId116" Type="http://schemas.openxmlformats.org/officeDocument/2006/relationships/slide" Target="slides/slide114.xml"/><Relationship Id="rId117" Type="http://schemas.openxmlformats.org/officeDocument/2006/relationships/slide" Target="slides/slide115.xml"/><Relationship Id="rId118" Type="http://schemas.openxmlformats.org/officeDocument/2006/relationships/slide" Target="slides/slide116.xml"/><Relationship Id="rId119" Type="http://schemas.openxmlformats.org/officeDocument/2006/relationships/slide" Target="slides/slide11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80" Type="http://schemas.openxmlformats.org/officeDocument/2006/relationships/slide" Target="slides/slide78.xml"/><Relationship Id="rId81" Type="http://schemas.openxmlformats.org/officeDocument/2006/relationships/slide" Target="slides/slide79.xml"/><Relationship Id="rId82" Type="http://schemas.openxmlformats.org/officeDocument/2006/relationships/slide" Target="slides/slide80.xml"/><Relationship Id="rId83" Type="http://schemas.openxmlformats.org/officeDocument/2006/relationships/slide" Target="slides/slide81.xml"/><Relationship Id="rId84" Type="http://schemas.openxmlformats.org/officeDocument/2006/relationships/slide" Target="slides/slide82.xml"/><Relationship Id="rId85" Type="http://schemas.openxmlformats.org/officeDocument/2006/relationships/slide" Target="slides/slide83.xml"/><Relationship Id="rId86" Type="http://schemas.openxmlformats.org/officeDocument/2006/relationships/slide" Target="slides/slide84.xml"/><Relationship Id="rId87" Type="http://schemas.openxmlformats.org/officeDocument/2006/relationships/slide" Target="slides/slide85.xml"/><Relationship Id="rId88" Type="http://schemas.openxmlformats.org/officeDocument/2006/relationships/slide" Target="slides/slide86.xml"/><Relationship Id="rId89" Type="http://schemas.openxmlformats.org/officeDocument/2006/relationships/slide" Target="slides/slide8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486A6C-364F-B343-9C9A-BF2E14391553}" type="datetime1">
              <a:rPr lang="en-US" altLang="x-none"/>
              <a:pPr/>
              <a:t>11/23/16</a:t>
            </a:fld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3A0506-BA07-D24B-A341-53A6583E9C3C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83FA97-BAD5-984A-9C21-D1060C0AD5B1}" type="datetime1">
              <a:rPr lang="en-US" altLang="x-none"/>
              <a:pPr/>
              <a:t>11/23/16</a:t>
            </a:fld>
            <a:endParaRPr lang="en-US" alt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534B41-3EEA-834E-9988-61F5C0A66F04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34B41-3EEA-834E-9988-61F5C0A66F04}" type="slidenum">
              <a:rPr lang="en-US" altLang="x-none" smtClean="0"/>
              <a:pPr/>
              <a:t>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44855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 smtClean="0"/>
              <a:t>Copyright © 2017 Pearson Education, Inc.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15876187"/>
      </p:ext>
    </p:extLst>
  </p:cSld>
  <p:clrMapOvr>
    <a:masterClrMapping/>
  </p:clrMapOvr>
  <p:transition spd="med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 smtClean="0"/>
              <a:t>Copyright © 2017 Pearson Education, Inc.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97299427"/>
      </p:ext>
    </p:extLst>
  </p:cSld>
  <p:clrMapOvr>
    <a:masterClrMapping/>
  </p:clrMapOvr>
  <p:transition spd="med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 smtClean="0"/>
              <a:t>Copyright © 2017 Pearson Education, Inc.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10001598"/>
      </p:ext>
    </p:extLst>
  </p:cSld>
  <p:clrMapOvr>
    <a:masterClrMapping/>
  </p:clrMapOvr>
  <p:transition spd="med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 smtClean="0"/>
              <a:t>Copyright © 2017 Pearson Education, Inc.</a:t>
            </a:r>
            <a:endParaRPr lang="en-US" altLang="x-non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6F9F22-0DF4-4A40-A919-95B1166F5CF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01529964"/>
      </p:ext>
    </p:extLst>
  </p:cSld>
  <p:clrMapOvr>
    <a:masterClrMapping/>
  </p:clrMapOvr>
  <p:transition spd="med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 smtClean="0"/>
              <a:t>Copyright © 2017 Pearson Education, Inc.</a:t>
            </a:r>
            <a:endParaRPr lang="en-US" altLang="x-non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44B178-314F-F84D-B231-A74E58F37AC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20486074"/>
      </p:ext>
    </p:extLst>
  </p:cSld>
  <p:clrMapOvr>
    <a:masterClrMapping/>
  </p:clrMapOvr>
  <p:transition spd="med"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 smtClean="0"/>
              <a:t>Copyright © 2017 Pearson Education, Inc.</a:t>
            </a:r>
            <a:endParaRPr lang="en-US" altLang="x-non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C51B7A-B88D-A046-9E2A-6238A9C3911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25345175"/>
      </p:ext>
    </p:extLst>
  </p:cSld>
  <p:clrMapOvr>
    <a:masterClrMapping/>
  </p:clrMapOvr>
  <p:transition spd="med"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 smtClean="0"/>
              <a:t>Copyright © 2017 Pearson Education, Inc.</a:t>
            </a:r>
            <a:endParaRPr lang="en-US" altLang="x-non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9D5914-FDD1-3748-AE16-3A8A3F62B8D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59175853"/>
      </p:ext>
    </p:extLst>
  </p:cSld>
  <p:clrMapOvr>
    <a:masterClrMapping/>
  </p:clrMapOvr>
  <p:transition spd="med"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 smtClean="0"/>
              <a:t>Copyright © 2017 Pearson Education, Inc.</a:t>
            </a:r>
            <a:endParaRPr lang="en-US" altLang="x-non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A7C7AD-FF7B-EE43-A041-42AA9D6C046E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61193122"/>
      </p:ext>
    </p:extLst>
  </p:cSld>
  <p:clrMapOvr>
    <a:masterClrMapping/>
  </p:clrMapOvr>
  <p:transition spd="med"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 smtClean="0"/>
              <a:t>Copyright © 2017 Pearson Education, Inc.</a:t>
            </a:r>
            <a:endParaRPr lang="en-US" altLang="x-non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445E7-6E1E-9948-BFCA-22AC0E30C50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14091697"/>
      </p:ext>
    </p:extLst>
  </p:cSld>
  <p:clrMapOvr>
    <a:masterClrMapping/>
  </p:clrMapOvr>
  <p:transition spd="med"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 smtClean="0"/>
              <a:t>Copyright © 2017 Pearson Education, Inc.</a:t>
            </a:r>
            <a:endParaRPr lang="en-US" altLang="x-non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F505C2-1BD3-EE41-8A05-B6A04BFEB0F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37630130"/>
      </p:ext>
    </p:extLst>
  </p:cSld>
  <p:clrMapOvr>
    <a:masterClrMapping/>
  </p:clrMapOvr>
  <p:transition spd="med"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 smtClean="0"/>
              <a:t>Copyright © 2017 Pearson Education, Inc.</a:t>
            </a:r>
            <a:endParaRPr lang="en-US" altLang="x-non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2AF51-5854-4540-8109-A6B5C4E85B2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8103935"/>
      </p:ext>
    </p:extLst>
  </p:cSld>
  <p:clrMapOvr>
    <a:masterClrMapping/>
  </p:clrMapOvr>
  <p:transition spd="med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 smtClean="0"/>
              <a:t>Copyright © 2017 Pearson Education, Inc.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36081259"/>
      </p:ext>
    </p:extLst>
  </p:cSld>
  <p:clrMapOvr>
    <a:masterClrMapping/>
  </p:clrMapOvr>
  <p:transition spd="med"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 smtClean="0"/>
              <a:t>Copyright © 2017 Pearson Education, Inc.</a:t>
            </a:r>
            <a:endParaRPr lang="en-US" altLang="x-non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DC588-5D67-654F-9B77-DB38CEE5F44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97945717"/>
      </p:ext>
    </p:extLst>
  </p:cSld>
  <p:clrMapOvr>
    <a:masterClrMapping/>
  </p:clrMapOvr>
  <p:transition spd="med"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 smtClean="0"/>
              <a:t>Copyright © 2017 Pearson Education, Inc.</a:t>
            </a:r>
            <a:endParaRPr lang="en-US" altLang="x-non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54A87D-73B3-424D-8534-100A27F372F8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17985705"/>
      </p:ext>
    </p:extLst>
  </p:cSld>
  <p:clrMapOvr>
    <a:masterClrMapping/>
  </p:clrMapOvr>
  <p:transition spd="med"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 smtClean="0"/>
              <a:t>Copyright © 2017 Pearson Education, Inc.</a:t>
            </a:r>
            <a:endParaRPr lang="en-US" altLang="x-non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823A43-C9D8-9849-A071-E651B6BB4BA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42919488"/>
      </p:ext>
    </p:extLst>
  </p:cSld>
  <p:clrMapOvr>
    <a:masterClrMapping/>
  </p:clrMapOvr>
  <p:transition spd="med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 smtClean="0"/>
              <a:t>Copyright © 2017 Pearson Education, Inc.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28706981"/>
      </p:ext>
    </p:extLst>
  </p:cSld>
  <p:clrMapOvr>
    <a:masterClrMapping/>
  </p:clrMapOvr>
  <p:transition spd="med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 smtClean="0"/>
              <a:t>Copyright © 2017 Pearson Education, Inc.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63572560"/>
      </p:ext>
    </p:extLst>
  </p:cSld>
  <p:clrMapOvr>
    <a:masterClrMapping/>
  </p:clrMapOvr>
  <p:transition spd="med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 smtClean="0"/>
              <a:t>Copyright © 2017 Pearson Education, Inc.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98230737"/>
      </p:ext>
    </p:extLst>
  </p:cSld>
  <p:clrMapOvr>
    <a:masterClrMapping/>
  </p:clrMapOvr>
  <p:transition spd="med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 smtClean="0"/>
              <a:t>Copyright © 2017 Pearson Education, Inc.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04952707"/>
      </p:ext>
    </p:extLst>
  </p:cSld>
  <p:clrMapOvr>
    <a:masterClrMapping/>
  </p:clrMapOvr>
  <p:transition spd="med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 smtClean="0"/>
              <a:t>Copyright © 2017 Pearson Education, Inc.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77752183"/>
      </p:ext>
    </p:extLst>
  </p:cSld>
  <p:clrMapOvr>
    <a:masterClrMapping/>
  </p:clrMapOvr>
  <p:transition spd="med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 smtClean="0"/>
              <a:t>Copyright © 2017 Pearson Education, Inc.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27675993"/>
      </p:ext>
    </p:extLst>
  </p:cSld>
  <p:clrMapOvr>
    <a:masterClrMapping/>
  </p:clrMapOvr>
  <p:transition spd="med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 smtClean="0"/>
              <a:t>Copyright © 2017 Pearson Education, Inc.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1044686"/>
      </p:ext>
    </p:extLst>
  </p:cSld>
  <p:clrMapOvr>
    <a:masterClrMapping/>
  </p:clrMapOvr>
  <p:transition spd="med">
    <p:push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74638"/>
            <a:ext cx="86868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Heading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77000"/>
            <a:ext cx="5562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r>
              <a:rPr lang="en-US" altLang="x-none" smtClean="0"/>
              <a:t>Copyright © 2017 Pearson Education, Inc.</a:t>
            </a:r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 spd="med">
    <p:push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accent1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x-none" smtClean="0"/>
              <a:t>Copyright © 2017 Pearson Education, Inc.</a:t>
            </a:r>
            <a:endParaRPr lang="en-US" altLang="x-none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6997FE1-579B-2246-A1B3-F5D93702BC5A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 spd="med">
    <p:push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x-none"/>
              <a:t>Chapter 5</a:t>
            </a:r>
            <a:br>
              <a:rPr lang="en-US" altLang="x-none"/>
            </a:br>
            <a:r>
              <a:rPr lang="en-US" altLang="x-none"/>
              <a:t>Conditionals and Loops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2438400"/>
            <a:ext cx="5486400" cy="1905000"/>
          </a:xfrm>
        </p:spPr>
        <p:txBody>
          <a:bodyPr/>
          <a:lstStyle/>
          <a:p>
            <a:pPr eaLnBrk="1" hangingPunct="1"/>
            <a:r>
              <a:rPr lang="en-US" altLang="x-none" sz="3200" dirty="0"/>
              <a:t>Java Software Solutions</a:t>
            </a:r>
            <a:endParaRPr lang="en-US" altLang="x-none" dirty="0"/>
          </a:p>
          <a:p>
            <a:pPr eaLnBrk="1" hangingPunct="1"/>
            <a:r>
              <a:rPr lang="en-US" altLang="x-none" dirty="0"/>
              <a:t>Foundations of Program Design</a:t>
            </a:r>
          </a:p>
          <a:p>
            <a:pPr eaLnBrk="1" hangingPunct="1"/>
            <a:r>
              <a:rPr lang="en-US" altLang="x-none" dirty="0"/>
              <a:t>9</a:t>
            </a:r>
            <a:r>
              <a:rPr lang="en-US" altLang="x-none" baseline="30000" dirty="0" smtClean="0"/>
              <a:t>th</a:t>
            </a:r>
            <a:r>
              <a:rPr lang="en-US" altLang="x-none" dirty="0" smtClean="0"/>
              <a:t> </a:t>
            </a:r>
            <a:r>
              <a:rPr lang="en-US" altLang="x-none" dirty="0"/>
              <a:t>Edition</a:t>
            </a:r>
          </a:p>
          <a:p>
            <a:pPr algn="r" eaLnBrk="1" hangingPunct="1"/>
            <a:endParaRPr lang="en-US" altLang="x-none" dirty="0"/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5181600" y="4837113"/>
            <a:ext cx="36734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altLang="x-none" sz="2800"/>
              <a:t>John Lewis</a:t>
            </a:r>
          </a:p>
          <a:p>
            <a:pPr algn="r" eaLnBrk="1" hangingPunct="1"/>
            <a:r>
              <a:rPr lang="en-US" altLang="x-none" sz="2800"/>
              <a:t>William Loftus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88" y="2057400"/>
            <a:ext cx="3017212" cy="3733800"/>
          </a:xfrm>
          <a:prstGeom prst="rect">
            <a:avLst/>
          </a:prstGeom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36867" name="TextBox 5"/>
          <p:cNvSpPr txBox="1">
            <a:spLocks noChangeArrowheads="1"/>
          </p:cNvSpPr>
          <p:nvPr/>
        </p:nvSpPr>
        <p:spPr bwMode="auto">
          <a:xfrm>
            <a:off x="609600" y="1835150"/>
            <a:ext cx="7910513" cy="2432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System.out.println("You entered: " + age);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(age &lt; MINOR)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System.out.println("Youth is a wonderful thing. Enjoy.");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System.out.println("Age is a state of mind.");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743200" y="838200"/>
            <a:ext cx="3201988" cy="15382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x-none" b="1" u="sng">
                <a:ea typeface="Courier New" charset="0"/>
                <a:cs typeface="Courier New" charset="0"/>
              </a:rPr>
              <a:t>Sample Run</a:t>
            </a:r>
            <a:endParaRPr lang="en-US" altLang="x-none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Enter your age: </a:t>
            </a:r>
            <a:r>
              <a:rPr lang="en-US" altLang="x-none" sz="16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47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You entered: 47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Age is a state of mind.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2073275" y="3886200"/>
            <a:ext cx="4556125" cy="17843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x-none" b="1" u="sng">
                <a:ea typeface="Courier New" charset="0"/>
                <a:cs typeface="Courier New" charset="0"/>
              </a:rPr>
              <a:t>Another Sample Run</a:t>
            </a:r>
            <a:endParaRPr lang="en-US" altLang="x-none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Enter your age: </a:t>
            </a:r>
            <a:r>
              <a:rPr lang="en-US" altLang="x-none" sz="16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12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You entered: 12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Youth is a wonderful thing. Enjoy.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Age is a state of mind.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smtClean="0"/>
              <a:t>Managing Fonts</a:t>
            </a:r>
            <a:endParaRPr lang="en-US" altLang="x-none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257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 dirty="0" smtClean="0"/>
              <a:t>The </a:t>
            </a:r>
            <a:r>
              <a:rPr lang="en-US" altLang="x-none" dirty="0" smtClean="0">
                <a:latin typeface="Courier New" charset="0"/>
                <a:ea typeface="Courier New" charset="0"/>
                <a:cs typeface="Courier New" charset="0"/>
              </a:rPr>
              <a:t>Font</a:t>
            </a:r>
            <a:r>
              <a:rPr lang="en-US" altLang="x-none" dirty="0" smtClean="0"/>
              <a:t> class represents a character font, which specify what characters look like when displayed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 dirty="0" smtClean="0"/>
              <a:t>A font can be applied to a </a:t>
            </a:r>
            <a:r>
              <a:rPr lang="en-US" altLang="x-none" dirty="0" smtClean="0">
                <a:latin typeface="Courier New" charset="0"/>
                <a:ea typeface="Courier New" charset="0"/>
                <a:cs typeface="Courier New" charset="0"/>
              </a:rPr>
              <a:t>Text</a:t>
            </a:r>
            <a:r>
              <a:rPr lang="en-US" altLang="x-none" dirty="0" smtClean="0"/>
              <a:t> object or any control that displays text (such as a </a:t>
            </a:r>
            <a:r>
              <a:rPr lang="en-US" altLang="x-none" dirty="0" smtClean="0">
                <a:latin typeface="Courier New" charset="0"/>
                <a:ea typeface="Courier New" charset="0"/>
                <a:cs typeface="Courier New" charset="0"/>
              </a:rPr>
              <a:t>Button</a:t>
            </a:r>
            <a:r>
              <a:rPr lang="en-US" altLang="x-none" dirty="0" smtClean="0"/>
              <a:t> or </a:t>
            </a:r>
            <a:r>
              <a:rPr lang="en-US" altLang="x-none" dirty="0" smtClean="0">
                <a:latin typeface="Courier New" charset="0"/>
                <a:ea typeface="Courier New" charset="0"/>
                <a:cs typeface="Courier New" charset="0"/>
              </a:rPr>
              <a:t>Label</a:t>
            </a:r>
            <a:r>
              <a:rPr lang="en-US" altLang="x-none" dirty="0" smtClean="0"/>
              <a:t>)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x-none" dirty="0" smtClean="0"/>
              <a:t>A font is specifies:</a:t>
            </a:r>
          </a:p>
          <a:p>
            <a:pPr lvl="1">
              <a:spcBef>
                <a:spcPct val="0"/>
              </a:spcBef>
              <a:spcAft>
                <a:spcPts val="0"/>
              </a:spcAft>
            </a:pPr>
            <a:r>
              <a:rPr lang="en-US" altLang="x-none" i="1" dirty="0" smtClean="0"/>
              <a:t>font family </a:t>
            </a:r>
            <a:r>
              <a:rPr lang="en-US" altLang="x-none" dirty="0" smtClean="0"/>
              <a:t>(Arial, Courier, Helvetica)</a:t>
            </a:r>
          </a:p>
          <a:p>
            <a:pPr lvl="1">
              <a:spcBef>
                <a:spcPct val="0"/>
              </a:spcBef>
              <a:spcAft>
                <a:spcPts val="0"/>
              </a:spcAft>
            </a:pPr>
            <a:r>
              <a:rPr lang="en-US" altLang="x-none" i="1" dirty="0" smtClean="0"/>
              <a:t>font size </a:t>
            </a:r>
            <a:r>
              <a:rPr lang="en-US" altLang="x-none" dirty="0" smtClean="0"/>
              <a:t>(in units called points)</a:t>
            </a:r>
          </a:p>
          <a:p>
            <a:pPr lvl="1">
              <a:spcBef>
                <a:spcPct val="0"/>
              </a:spcBef>
              <a:spcAft>
                <a:spcPts val="0"/>
              </a:spcAft>
            </a:pPr>
            <a:r>
              <a:rPr lang="en-US" altLang="x-none" i="1" dirty="0" smtClean="0"/>
              <a:t>font weight </a:t>
            </a:r>
            <a:r>
              <a:rPr lang="en-US" altLang="x-none" dirty="0" smtClean="0"/>
              <a:t>(boldness)</a:t>
            </a:r>
          </a:p>
          <a:p>
            <a:pPr lvl="1">
              <a:spcBef>
                <a:spcPct val="0"/>
              </a:spcBef>
              <a:spcAft>
                <a:spcPts val="0"/>
              </a:spcAft>
            </a:pPr>
            <a:r>
              <a:rPr lang="en-US" altLang="x-none" i="1" dirty="0" smtClean="0"/>
              <a:t>font posture </a:t>
            </a:r>
            <a:r>
              <a:rPr lang="en-US" altLang="x-none" dirty="0" smtClean="0"/>
              <a:t>(italic or normal)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endParaRPr lang="en-US" altLang="x-none" dirty="0"/>
          </a:p>
        </p:txBody>
      </p:sp>
      <p:sp>
        <p:nvSpPr>
          <p:cNvPr id="13005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420115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smtClean="0"/>
              <a:t>Managing Fonts</a:t>
            </a:r>
            <a:endParaRPr lang="en-US" altLang="x-none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257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 dirty="0" smtClean="0"/>
              <a:t>A </a:t>
            </a:r>
            <a:r>
              <a:rPr lang="en-US" altLang="x-none" dirty="0" smtClean="0">
                <a:latin typeface="Courier New" charset="0"/>
                <a:ea typeface="Courier New" charset="0"/>
                <a:cs typeface="Courier New" charset="0"/>
              </a:rPr>
              <a:t>Font</a:t>
            </a:r>
            <a:r>
              <a:rPr lang="en-US" altLang="x-none" dirty="0" smtClean="0"/>
              <a:t> object is created using either the </a:t>
            </a:r>
            <a:r>
              <a:rPr lang="en-US" altLang="x-none" dirty="0" smtClean="0">
                <a:latin typeface="Courier New" charset="0"/>
                <a:ea typeface="Courier New" charset="0"/>
                <a:cs typeface="Courier New" charset="0"/>
              </a:rPr>
              <a:t>Font</a:t>
            </a:r>
            <a:r>
              <a:rPr lang="en-US" altLang="x-none" dirty="0" smtClean="0"/>
              <a:t> constructor or by calling the static </a:t>
            </a:r>
            <a:r>
              <a:rPr lang="en-US" altLang="x-none" dirty="0" smtClean="0">
                <a:latin typeface="Courier New" charset="0"/>
                <a:ea typeface="Courier New" charset="0"/>
                <a:cs typeface="Courier New" charset="0"/>
              </a:rPr>
              <a:t>font</a:t>
            </a:r>
            <a:r>
              <a:rPr lang="en-US" altLang="x-none" dirty="0" smtClean="0"/>
              <a:t> method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 dirty="0" smtClean="0"/>
              <a:t>The </a:t>
            </a:r>
            <a:r>
              <a:rPr lang="en-US" altLang="x-none" dirty="0" smtClean="0">
                <a:latin typeface="Courier New" charset="0"/>
                <a:ea typeface="Courier New" charset="0"/>
                <a:cs typeface="Courier New" charset="0"/>
              </a:rPr>
              <a:t>Font</a:t>
            </a:r>
            <a:r>
              <a:rPr lang="en-US" altLang="x-none" dirty="0" smtClean="0"/>
              <a:t> constructor can only take a font size, or a font family and size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 dirty="0" smtClean="0"/>
              <a:t>To set the font weight or font posture, use the </a:t>
            </a:r>
            <a:r>
              <a:rPr lang="en-US" altLang="x-none" dirty="0" smtClean="0">
                <a:latin typeface="Courier New" charset="0"/>
                <a:ea typeface="Courier New" charset="0"/>
                <a:cs typeface="Courier New" charset="0"/>
              </a:rPr>
              <a:t>font</a:t>
            </a:r>
            <a:r>
              <a:rPr lang="en-US" altLang="x-none" dirty="0" smtClean="0"/>
              <a:t> method, which can specify various combinations of font characteristics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 dirty="0" smtClean="0"/>
              <a:t>See </a:t>
            </a:r>
            <a:r>
              <a:rPr lang="en-US" altLang="x-none" dirty="0" err="1" smtClean="0">
                <a:latin typeface="Courier New" charset="0"/>
                <a:ea typeface="Courier New" charset="0"/>
                <a:cs typeface="Courier New" charset="0"/>
              </a:rPr>
              <a:t>FontDemo.java</a:t>
            </a:r>
            <a:endParaRPr lang="en-US" altLang="x-none" dirty="0" smtClean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ct val="0"/>
              </a:spcBef>
              <a:spcAft>
                <a:spcPts val="2400"/>
              </a:spcAft>
            </a:pPr>
            <a:endParaRPr lang="en-US" altLang="x-none" dirty="0"/>
          </a:p>
        </p:txBody>
      </p:sp>
      <p:sp>
        <p:nvSpPr>
          <p:cNvPr id="13005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998413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23907" name="TextBox 5"/>
          <p:cNvSpPr txBox="1">
            <a:spLocks noChangeArrowheads="1"/>
          </p:cNvSpPr>
          <p:nvPr/>
        </p:nvSpPr>
        <p:spPr bwMode="auto">
          <a:xfrm>
            <a:off x="228600" y="228600"/>
            <a:ext cx="8686800" cy="64922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1400" b="1" dirty="0" smtClean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javafx.application.Application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javafx.scene.Scene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javafx.scene.Group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javafx.scene.paint.Color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javafx.scene.text.Font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javafx.scene.text.FontPosture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javafx.scene.text.FontWeight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javafx.scene.text.Text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javafx.stage.Stage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//************************************************************************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  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FontDemo.java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      Author: Lewis/Loftus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  Demonstrates the creation and use of fonts.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//************************************************************************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FontDemo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extends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Application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//--------------------------------------------------------------------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  Displays three Text objects using various font styles.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//--------------------------------------------------------------------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void 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start(Stage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primaryStage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Font font1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Font("Courier", 36);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Font font2 =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Font.font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("Times",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FontWeight.BOLD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FontPosture.ITALIC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28);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Font font3 =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Font.font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("Arial",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FontPosture.ITALIC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14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</a:t>
            </a:r>
          </a:p>
          <a:p>
            <a:pPr eaLnBrk="1" hangingPunct="1"/>
            <a:r>
              <a:rPr lang="en-US" sz="1400" b="1" dirty="0" smtClean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  <a:endParaRPr lang="en-US" sz="1400" b="1" dirty="0">
              <a:solidFill>
                <a:srgbClr val="800000"/>
              </a:solidFill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214962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23907" name="TextBox 5"/>
          <p:cNvSpPr txBox="1">
            <a:spLocks noChangeArrowheads="1"/>
          </p:cNvSpPr>
          <p:nvPr/>
        </p:nvSpPr>
        <p:spPr bwMode="auto">
          <a:xfrm>
            <a:off x="228600" y="622042"/>
            <a:ext cx="8686800" cy="50167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1400" b="1" dirty="0" smtClean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Text text1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Text(30, 55, "Dream Big");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text1.setFont(font1);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text1.setUnderline(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true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Text text2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Text(150, 110, "Know thyself!");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text2.setFont(font2);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text2.setFill(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Color.GREEN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Text text3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Text(50, 150, "In theory, there is no difference " +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    "between theory\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nand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practice, but in practice there is.");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text3.setFont(font3);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Group root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Group(text1, text2, text3);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Scene scene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Scene(root, 400, 200,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Color.LIGHTCYAN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primaryStage.setTitle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("Font Demo");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primaryStage.setScene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(scene);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primaryStage.show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974330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23907" name="TextBox 5"/>
          <p:cNvSpPr txBox="1">
            <a:spLocks noChangeArrowheads="1"/>
          </p:cNvSpPr>
          <p:nvPr/>
        </p:nvSpPr>
        <p:spPr bwMode="auto">
          <a:xfrm>
            <a:off x="228600" y="622042"/>
            <a:ext cx="8686800" cy="50167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1400" b="1" dirty="0" smtClean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Text text1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Text(30, 55, "Dream Big");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text1.setFont(font1);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text1.setUnderline(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true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Text text2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Text(150, 110, "Know thyself!");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text2.setFont(font2);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text2.setFill(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Color.GREEN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Text text3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Text(50, 150, "In theory, there is no difference " +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    "between theory\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nand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practice, but in practice there is.");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text3.setFont(font3);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Group root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Group(text1, text2, text3);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Scene scene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Scene(root, 400, 200,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Color.LIGHTCYAN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primaryStage.setTitle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("Font Demo");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primaryStage.setScene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(scene);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primaryStage.show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737360" y="457200"/>
            <a:ext cx="5669280" cy="3474720"/>
            <a:chOff x="2362200" y="457200"/>
            <a:chExt cx="5669280" cy="3474720"/>
          </a:xfrm>
        </p:grpSpPr>
        <p:sp>
          <p:nvSpPr>
            <p:cNvPr id="4" name="TextBox 5"/>
            <p:cNvSpPr txBox="1">
              <a:spLocks noChangeArrowheads="1"/>
            </p:cNvSpPr>
            <p:nvPr/>
          </p:nvSpPr>
          <p:spPr bwMode="auto">
            <a:xfrm>
              <a:off x="2362200" y="457200"/>
              <a:ext cx="5669280" cy="347472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182880" tIns="137160" rIns="182880" bIns="13716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Aft>
                  <a:spcPts val="1200"/>
                </a:spcAft>
              </a:pPr>
              <a:endParaRPr lang="x-none" altLang="x-none" sz="1600" b="1"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400" y="838200"/>
              <a:ext cx="5080000" cy="2819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56347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smtClean="0"/>
              <a:t>Managing Fonts</a:t>
            </a:r>
            <a:endParaRPr lang="en-US" altLang="x-none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257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 dirty="0" smtClean="0"/>
              <a:t>Note that setting the text color is not a function of the font applied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 dirty="0" smtClean="0">
                <a:ea typeface="Courier New" charset="0"/>
                <a:cs typeface="Courier New" charset="0"/>
              </a:rPr>
              <a:t>It's set through the </a:t>
            </a:r>
            <a:r>
              <a:rPr lang="en-US" altLang="x-none" dirty="0" smtClean="0">
                <a:latin typeface="Courier New" charset="0"/>
                <a:ea typeface="Courier New" charset="0"/>
                <a:cs typeface="Courier New" charset="0"/>
              </a:rPr>
              <a:t>Text</a:t>
            </a:r>
            <a:r>
              <a:rPr lang="en-US" altLang="x-none" dirty="0" smtClean="0">
                <a:ea typeface="Courier New" charset="0"/>
                <a:cs typeface="Courier New" charset="0"/>
              </a:rPr>
              <a:t> object directly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 dirty="0" smtClean="0">
                <a:ea typeface="Courier New" charset="0"/>
                <a:cs typeface="Courier New" charset="0"/>
              </a:rPr>
              <a:t>The same is true for underlined text (or a "strike through" effect)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endParaRPr lang="en-US" altLang="x-none" dirty="0"/>
          </a:p>
        </p:txBody>
      </p:sp>
      <p:sp>
        <p:nvSpPr>
          <p:cNvPr id="13005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304557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Outline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2514600" y="1219200"/>
            <a:ext cx="493757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/>
              <a:t>Boolean Expressions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The </a:t>
            </a:r>
            <a:r>
              <a:rPr lang="en-US" sz="2400" b="1" dirty="0">
                <a:latin typeface="Courier New"/>
                <a:cs typeface="Courier New"/>
              </a:rPr>
              <a:t>if</a:t>
            </a:r>
            <a:r>
              <a:rPr lang="en-US" sz="2400" b="1" dirty="0">
                <a:latin typeface="+mn-lt"/>
                <a:cs typeface="Courier New"/>
              </a:rPr>
              <a:t> </a:t>
            </a:r>
            <a:r>
              <a:rPr lang="en-US" sz="2400" b="1" dirty="0"/>
              <a:t>Statement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Comparing Data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The </a:t>
            </a:r>
            <a:r>
              <a:rPr lang="en-US" sz="2400" b="1" dirty="0">
                <a:latin typeface="Courier New"/>
                <a:cs typeface="Courier New"/>
              </a:rPr>
              <a:t>while</a:t>
            </a:r>
            <a:r>
              <a:rPr lang="en-US" sz="2400" b="1" dirty="0">
                <a:cs typeface="Courier New"/>
              </a:rPr>
              <a:t> </a:t>
            </a:r>
            <a:r>
              <a:rPr lang="en-US" sz="2400" b="1" dirty="0"/>
              <a:t>Statement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 err="1"/>
              <a:t>Iterators</a:t>
            </a:r>
            <a:endParaRPr lang="en-US" sz="2400" b="1" dirty="0"/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The </a:t>
            </a:r>
            <a:r>
              <a:rPr lang="en-US" sz="2400" b="1" dirty="0" err="1">
                <a:latin typeface="Courier New"/>
                <a:cs typeface="Courier New"/>
              </a:rPr>
              <a:t>ArrayList</a:t>
            </a:r>
            <a:r>
              <a:rPr lang="en-US" sz="2400" b="1" dirty="0">
                <a:cs typeface="Courier New"/>
              </a:rPr>
              <a:t> </a:t>
            </a:r>
            <a:r>
              <a:rPr lang="en-US" sz="2400" b="1" dirty="0"/>
              <a:t>Class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Determining Event Sources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Managing Fonts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 smtClean="0"/>
              <a:t>Check </a:t>
            </a:r>
            <a:r>
              <a:rPr lang="en-US" sz="2400" b="1" dirty="0"/>
              <a:t>Boxes and Radio Buttons</a:t>
            </a:r>
          </a:p>
        </p:txBody>
      </p:sp>
      <p:sp>
        <p:nvSpPr>
          <p:cNvPr id="83972" name="AutoShape 4"/>
          <p:cNvSpPr>
            <a:spLocks noChangeArrowheads="1"/>
          </p:cNvSpPr>
          <p:nvPr/>
        </p:nvSpPr>
        <p:spPr bwMode="auto">
          <a:xfrm>
            <a:off x="1676400" y="57150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x-none" altLang="x-none" sz="1800"/>
          </a:p>
        </p:txBody>
      </p:sp>
      <p:sp>
        <p:nvSpPr>
          <p:cNvPr id="129029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704709"/>
      </p:ext>
    </p:extLst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utoUpdateAnimBg="0"/>
      <p:bldP spid="83972" grpId="0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Check Boxes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5257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 dirty="0"/>
              <a:t>A </a:t>
            </a:r>
            <a:r>
              <a:rPr lang="en-US" altLang="x-none" i="1" dirty="0"/>
              <a:t>check box </a:t>
            </a:r>
            <a:r>
              <a:rPr lang="en-US" altLang="x-none" dirty="0"/>
              <a:t>is a button that can be toggled on or off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 dirty="0"/>
              <a:t>It is represented by </a:t>
            </a:r>
            <a:r>
              <a:rPr lang="en-US" altLang="x-none" dirty="0" smtClean="0"/>
              <a:t>the JavaFX </a:t>
            </a:r>
            <a:r>
              <a:rPr lang="en-US" altLang="x-none" dirty="0" err="1" smtClean="0">
                <a:latin typeface="Courier New" charset="0"/>
              </a:rPr>
              <a:t>CheckBox</a:t>
            </a:r>
            <a:r>
              <a:rPr lang="en-US" altLang="x-none" dirty="0" smtClean="0"/>
              <a:t> </a:t>
            </a:r>
            <a:r>
              <a:rPr lang="en-US" altLang="x-none" dirty="0"/>
              <a:t>class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 dirty="0" smtClean="0"/>
              <a:t>Checking or unchecking a check box produces an action event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x-none" dirty="0" smtClean="0"/>
              <a:t>See</a:t>
            </a:r>
            <a:r>
              <a:rPr lang="en-US" altLang="x-none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StyleOptions.java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x-none" dirty="0"/>
              <a:t>See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dirty="0" err="1" smtClean="0">
                <a:latin typeface="Courier New" charset="0"/>
                <a:ea typeface="Courier New" charset="0"/>
                <a:cs typeface="Courier New" charset="0"/>
              </a:rPr>
              <a:t>StyleOptionsPane.java</a:t>
            </a:r>
            <a:endParaRPr lang="en-US" altLang="x-none" dirty="0"/>
          </a:p>
        </p:txBody>
      </p:sp>
      <p:sp>
        <p:nvSpPr>
          <p:cNvPr id="13005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23907" name="TextBox 5"/>
          <p:cNvSpPr txBox="1">
            <a:spLocks noChangeArrowheads="1"/>
          </p:cNvSpPr>
          <p:nvPr/>
        </p:nvSpPr>
        <p:spPr bwMode="auto">
          <a:xfrm>
            <a:off x="228600" y="213360"/>
            <a:ext cx="8686800" cy="64922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1400" b="1" dirty="0" smtClean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javafx.application.Application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javafx.geometry.Pos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javafx.scene.Scene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javafx.stage.Stage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//************************************************************************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  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StyleOptions.java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      Author: </a:t>
            </a:r>
            <a:r>
              <a:rPr lang="en-US" sz="1400" b="1" u="sng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Lewis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400" b="1" u="sng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Loftus</a:t>
            </a:r>
            <a:endParaRPr lang="en-US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  Demonstrates the use of check boxes.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//************************************************************************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StyleOptions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extends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Application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//--------------------------------------------------------------------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  Creates and presents the program window.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//--------------------------------------------------------------------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void 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start(Stage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primaryStage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StyleOptionsPane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pane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StyleOptionsPane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pane.setAlignment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Pos.CENTER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pane.setStyle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("-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fx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-background-color: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skyblue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");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Scene scene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Scene(pane, 400, 150);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primaryStage.setTitle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("Style Options");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primaryStage.setScene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(scene);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primaryStage.show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738792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23907" name="TextBox 5"/>
          <p:cNvSpPr txBox="1">
            <a:spLocks noChangeArrowheads="1"/>
          </p:cNvSpPr>
          <p:nvPr/>
        </p:nvSpPr>
        <p:spPr bwMode="auto">
          <a:xfrm>
            <a:off x="228600" y="213360"/>
            <a:ext cx="8686800" cy="64922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1400" b="1" dirty="0" smtClean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javafx.application.Application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javafx.geometry.Pos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javafx.scene.Scene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javafx.stage.Stage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//************************************************************************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  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StyleOptions.java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      Author: </a:t>
            </a:r>
            <a:r>
              <a:rPr lang="en-US" sz="1400" b="1" u="sng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Lewis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400" b="1" u="sng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Loftus</a:t>
            </a:r>
            <a:endParaRPr lang="en-US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  Demonstrates the use of check boxes.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//************************************************************************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StyleOptions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extends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Application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//--------------------------------------------------------------------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  Creates and presents the program window.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//--------------------------------------------------------------------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void 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start(Stage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primaryStage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StyleOptionsPane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pane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StyleOptionsPane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pane.setAlignment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Pos.CENTER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pane.setStyle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("-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fx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-background-color: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skyblue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");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Scene scene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Scene(pane, 400, 150);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primaryStage.setTitle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("Style Options");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primaryStage.setScene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(scene);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primaryStage.show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83080" y="133985"/>
            <a:ext cx="5577840" cy="2560320"/>
            <a:chOff x="1737360" y="457200"/>
            <a:chExt cx="5577840" cy="2560320"/>
          </a:xfrm>
        </p:grpSpPr>
        <p:sp>
          <p:nvSpPr>
            <p:cNvPr id="5" name="TextBox 5"/>
            <p:cNvSpPr txBox="1">
              <a:spLocks noChangeArrowheads="1"/>
            </p:cNvSpPr>
            <p:nvPr/>
          </p:nvSpPr>
          <p:spPr bwMode="auto">
            <a:xfrm>
              <a:off x="1737360" y="457200"/>
              <a:ext cx="5577840" cy="256032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182880" tIns="137160" rIns="182880" bIns="13716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Aft>
                  <a:spcPts val="1200"/>
                </a:spcAft>
              </a:pPr>
              <a:endParaRPr lang="x-none" altLang="x-none" sz="1600" b="1"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1200" y="635000"/>
              <a:ext cx="5080000" cy="2184400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1777943" y="3718560"/>
            <a:ext cx="5577840" cy="2560320"/>
            <a:chOff x="1752600" y="3915093"/>
            <a:chExt cx="5577840" cy="2560320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1752600" y="3915093"/>
              <a:ext cx="5577840" cy="256032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182880" tIns="137160" rIns="182880" bIns="13716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Aft>
                  <a:spcPts val="1200"/>
                </a:spcAft>
              </a:pPr>
              <a:endParaRPr lang="x-none" altLang="x-none" sz="1600" b="1"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1200" y="4114800"/>
              <a:ext cx="5080000" cy="218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8856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Logical Operators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4102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altLang="x-none"/>
              <a:t>Boolean expressions can also use the following </a:t>
            </a:r>
            <a:r>
              <a:rPr lang="en-US" altLang="x-none" i="1"/>
              <a:t>logical operators</a:t>
            </a:r>
            <a:r>
              <a:rPr lang="en-US" altLang="x-none"/>
              <a:t>:</a:t>
            </a:r>
          </a:p>
          <a:p>
            <a:pPr lvl="1">
              <a:lnSpc>
                <a:spcPct val="90000"/>
              </a:lnSpc>
              <a:spcBef>
                <a:spcPct val="60000"/>
              </a:spcBef>
              <a:buFontTx/>
              <a:buNone/>
            </a:pPr>
            <a:r>
              <a:rPr lang="en-US" altLang="x-none"/>
              <a:t>			</a:t>
            </a:r>
            <a:r>
              <a:rPr lang="en-US" altLang="x-none" b="1">
                <a:latin typeface="Courier New" charset="0"/>
              </a:rPr>
              <a:t>!</a:t>
            </a:r>
            <a:r>
              <a:rPr lang="en-US" altLang="x-none"/>
              <a:t>	</a:t>
            </a:r>
            <a:r>
              <a:rPr lang="en-US" altLang="x-none">
                <a:solidFill>
                  <a:srgbClr val="008000"/>
                </a:solidFill>
              </a:rPr>
              <a:t>Logical NOT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x-none"/>
              <a:t>			</a:t>
            </a:r>
            <a:r>
              <a:rPr lang="en-US" altLang="x-none" b="1">
                <a:latin typeface="Courier New" charset="0"/>
              </a:rPr>
              <a:t>&amp;&amp;</a:t>
            </a:r>
            <a:r>
              <a:rPr lang="en-US" altLang="x-none"/>
              <a:t>	</a:t>
            </a:r>
            <a:r>
              <a:rPr lang="en-US" altLang="x-none">
                <a:solidFill>
                  <a:srgbClr val="008000"/>
                </a:solidFill>
              </a:rPr>
              <a:t>Logical AND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x-none"/>
              <a:t>			</a:t>
            </a:r>
            <a:r>
              <a:rPr lang="en-US" altLang="x-none" b="1">
                <a:latin typeface="Courier New" charset="0"/>
              </a:rPr>
              <a:t>||</a:t>
            </a:r>
            <a:r>
              <a:rPr lang="en-US" altLang="x-none"/>
              <a:t>	</a:t>
            </a:r>
            <a:r>
              <a:rPr lang="en-US" altLang="x-none">
                <a:solidFill>
                  <a:srgbClr val="008000"/>
                </a:solidFill>
              </a:rPr>
              <a:t>Logical OR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x-none"/>
              <a:t>They all take boolean operands and produce boolean results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x-none"/>
              <a:t>Logical NOT is a unary operator (it operates on one operand)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x-none"/>
              <a:t>Logical AND and logical OR are binary operators (each operates on two operands)</a:t>
            </a:r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Check Boxes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5257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 dirty="0" smtClean="0"/>
              <a:t>The </a:t>
            </a:r>
            <a:r>
              <a:rPr lang="en-US" altLang="x-none" dirty="0" err="1" smtClean="0">
                <a:latin typeface="Courier New" charset="0"/>
                <a:ea typeface="Courier New" charset="0"/>
                <a:cs typeface="Courier New" charset="0"/>
              </a:rPr>
              <a:t>StyleOptions</a:t>
            </a:r>
            <a:r>
              <a:rPr lang="en-US" altLang="x-none" dirty="0" err="1" smtClean="0">
                <a:latin typeface="Courier New" charset="0"/>
                <a:ea typeface="Courier New" charset="0"/>
                <a:cs typeface="Courier New" charset="0"/>
              </a:rPr>
              <a:t>Pane</a:t>
            </a:r>
            <a:r>
              <a:rPr lang="en-US" altLang="x-none" dirty="0" smtClean="0"/>
              <a:t> class uses two layout panes: </a:t>
            </a:r>
            <a:r>
              <a:rPr lang="en-US" altLang="x-none" dirty="0" err="1" smtClean="0">
                <a:latin typeface="Courier New" charset="0"/>
                <a:ea typeface="Courier New" charset="0"/>
                <a:cs typeface="Courier New" charset="0"/>
              </a:rPr>
              <a:t>HBox</a:t>
            </a:r>
            <a:r>
              <a:rPr lang="en-US" altLang="x-none" dirty="0" smtClean="0"/>
              <a:t> and </a:t>
            </a:r>
            <a:r>
              <a:rPr lang="en-US" altLang="x-none" dirty="0" err="1" smtClean="0">
                <a:latin typeface="Courier New" charset="0"/>
                <a:ea typeface="Courier New" charset="0"/>
                <a:cs typeface="Courier New" charset="0"/>
              </a:rPr>
              <a:t>VBox</a:t>
            </a:r>
            <a:endParaRPr lang="en-US" altLang="x-none" dirty="0" smtClean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 dirty="0" smtClean="0"/>
              <a:t>The </a:t>
            </a:r>
            <a:r>
              <a:rPr lang="en-US" altLang="x-none" dirty="0" err="1" smtClean="0">
                <a:latin typeface="Courier New" charset="0"/>
                <a:ea typeface="Courier New" charset="0"/>
                <a:cs typeface="Courier New" charset="0"/>
              </a:rPr>
              <a:t>HBox</a:t>
            </a:r>
            <a:r>
              <a:rPr lang="en-US" altLang="x-none" dirty="0" smtClean="0"/>
              <a:t> pane arranges its nodes into a single row horizontally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 dirty="0" smtClean="0"/>
              <a:t>The </a:t>
            </a:r>
            <a:r>
              <a:rPr lang="en-US" altLang="x-none" dirty="0" err="1" smtClean="0">
                <a:latin typeface="Courier New" charset="0"/>
                <a:ea typeface="Courier New" charset="0"/>
                <a:cs typeface="Courier New" charset="0"/>
              </a:rPr>
              <a:t>VBox</a:t>
            </a:r>
            <a:r>
              <a:rPr lang="en-US" altLang="x-none" dirty="0" smtClean="0"/>
              <a:t> pane arranges its nodes into a single column vertically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 dirty="0" err="1" smtClean="0">
                <a:latin typeface="Courier New" charset="0"/>
                <a:ea typeface="Courier New" charset="0"/>
                <a:cs typeface="Courier New" charset="0"/>
              </a:rPr>
              <a:t>StyleOptionsPane</a:t>
            </a:r>
            <a:r>
              <a:rPr lang="en-US" altLang="x-none" dirty="0" smtClean="0"/>
              <a:t> extends </a:t>
            </a:r>
            <a:r>
              <a:rPr lang="en-US" altLang="x-none" dirty="0" err="1" smtClean="0">
                <a:latin typeface="Courier New" charset="0"/>
                <a:ea typeface="Courier New" charset="0"/>
                <a:cs typeface="Courier New" charset="0"/>
              </a:rPr>
              <a:t>VBox</a:t>
            </a:r>
            <a:r>
              <a:rPr lang="en-US" altLang="x-none" dirty="0" smtClean="0"/>
              <a:t>, and is used to put the text above the check boxes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 dirty="0" smtClean="0"/>
              <a:t>The </a:t>
            </a:r>
            <a:r>
              <a:rPr lang="en-US" altLang="x-none" dirty="0" err="1" smtClean="0">
                <a:latin typeface="Courier New" charset="0"/>
                <a:ea typeface="Courier New" charset="0"/>
                <a:cs typeface="Courier New" charset="0"/>
              </a:rPr>
              <a:t>HBox</a:t>
            </a:r>
            <a:r>
              <a:rPr lang="en-US" altLang="x-none" dirty="0" smtClean="0"/>
              <a:t> puts the check boxes side by side</a:t>
            </a:r>
            <a:endParaRPr lang="en-US" altLang="x-none" dirty="0"/>
          </a:p>
        </p:txBody>
      </p:sp>
      <p:sp>
        <p:nvSpPr>
          <p:cNvPr id="13005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3626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23907" name="TextBox 5"/>
          <p:cNvSpPr txBox="1">
            <a:spLocks noChangeArrowheads="1"/>
          </p:cNvSpPr>
          <p:nvPr/>
        </p:nvSpPr>
        <p:spPr bwMode="auto">
          <a:xfrm>
            <a:off x="228600" y="545842"/>
            <a:ext cx="8686800" cy="50167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1400" b="1" dirty="0" smtClean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javafx.event.ActionEvent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javafx.geometry.Pos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javafx.scene.control.CheckBox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javafx.scene.layout.HBox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javafx.scene.layout.VBox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javafx.scene.text.Text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javafx.scene.text.Font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javafx.scene.text.FontPosture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javafx.scene.text.FontWeight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//************************************************************************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  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StyleOptionsPane.java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      Author: Lewis/Loftus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  Demonstrates the use of check boxes.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//************************************************************************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StyleOptionsPane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extends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VBox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private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Text phrase;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private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CheckBox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boldCheckBox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italicCheckBox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</a:t>
            </a:r>
          </a:p>
          <a:p>
            <a:pPr eaLnBrk="1" hangingPunct="1"/>
            <a:r>
              <a:rPr lang="en-US" sz="1400" b="1" dirty="0" smtClean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  <a:endParaRPr lang="en-US" sz="1400" b="1" dirty="0">
              <a:solidFill>
                <a:srgbClr val="800000"/>
              </a:solidFill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228569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23907" name="TextBox 5"/>
          <p:cNvSpPr txBox="1">
            <a:spLocks noChangeArrowheads="1"/>
          </p:cNvSpPr>
          <p:nvPr/>
        </p:nvSpPr>
        <p:spPr bwMode="auto">
          <a:xfrm>
            <a:off x="228600" y="356711"/>
            <a:ext cx="8686800" cy="566308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1400" b="1" dirty="0" smtClean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//--------------------------------------------------------------------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  Sets up this pane with a Text object and check boxes that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  determine the style of the text font.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//--------------------------------------------------------------------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StyleOptionsPane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phrase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Text("Say it with style!");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phrase.setFont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Font("Helvetica", 36));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boldCheckBox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CheckBox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("Bold");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boldCheckBox.setOnAction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this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::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processCheckBoxAction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italicCheckBox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CheckBox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("Italic");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italicCheckBox.setOnAction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this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::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processCheckBoxAction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HBox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options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HBox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boldCheckBox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italicCheckBox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options.setAlignment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Pos.CENTER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options.setSpacing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(20); 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between the check boxes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setSpacing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(20); 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between the text and the check boxes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getChildren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().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addAll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(phrase, options);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</a:t>
            </a:r>
          </a:p>
          <a:p>
            <a:pPr eaLnBrk="1" hangingPunct="1"/>
            <a:r>
              <a:rPr lang="en-US" sz="1400" b="1" dirty="0" smtClean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  <a:endParaRPr lang="en-US" sz="1400" b="1" dirty="0">
              <a:solidFill>
                <a:srgbClr val="800000"/>
              </a:solidFill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30725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23907" name="TextBox 5"/>
          <p:cNvSpPr txBox="1">
            <a:spLocks noChangeArrowheads="1"/>
          </p:cNvSpPr>
          <p:nvPr/>
        </p:nvSpPr>
        <p:spPr bwMode="auto">
          <a:xfrm>
            <a:off x="228600" y="658773"/>
            <a:ext cx="8686800" cy="43704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1400" b="1" dirty="0" smtClean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//--------------------------------------------------------------------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  Updates the font style of the displayed text.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//--------------------------------------------------------------------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void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processCheckBoxAction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ActionEvent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event)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FontWeight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weight =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FontWeight.NORMAL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FontPosture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posture =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FontPosture.REGULAR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smtClean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en-US" sz="1400" b="1" dirty="0" err="1" smtClean="0">
                <a:latin typeface="Courier New" charset="0"/>
                <a:ea typeface="Courier New" charset="0"/>
                <a:cs typeface="Courier New" charset="0"/>
              </a:rPr>
              <a:t>boldCheckBox.isSelected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    weight =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FontWeight.BOLD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italicCheckBox.isSelected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    posture =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FontPosture.ITALIC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phrase.setFont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Font.font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("Helvetica", weight, posture, 36));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55603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Check Boxes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5257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 dirty="0" smtClean="0"/>
              <a:t>The event handler method is called when either check box is toggled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 dirty="0" smtClean="0"/>
              <a:t>Instead of tracking which box was changed, the method just checks the current status of both boxes and sets the font accordingly</a:t>
            </a:r>
            <a:endParaRPr lang="en-US" altLang="x-none" dirty="0"/>
          </a:p>
        </p:txBody>
      </p:sp>
      <p:sp>
        <p:nvSpPr>
          <p:cNvPr id="13005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80903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Radio Buttons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5029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 dirty="0" smtClean="0"/>
              <a:t>Let's look at a similar example that uses </a:t>
            </a:r>
            <a:r>
              <a:rPr lang="en-US" altLang="x-none" i="1" dirty="0" smtClean="0"/>
              <a:t>radio buttons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 dirty="0" smtClean="0"/>
              <a:t>A </a:t>
            </a:r>
            <a:r>
              <a:rPr lang="en-US" altLang="x-none" dirty="0"/>
              <a:t>group of radio buttons represents a set of mutually exclusive options – only one </a:t>
            </a:r>
            <a:r>
              <a:rPr lang="en-US" altLang="x-none" dirty="0" smtClean="0"/>
              <a:t>button can </a:t>
            </a:r>
            <a:r>
              <a:rPr lang="en-US" altLang="x-none" dirty="0"/>
              <a:t>be selected at any given time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 dirty="0"/>
              <a:t>When a radio button from a group is selected, the button that is currently "on" in the group is automatically toggled </a:t>
            </a:r>
            <a:r>
              <a:rPr lang="en-US" altLang="x-none" dirty="0" smtClean="0"/>
              <a:t>off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 dirty="0" smtClean="0"/>
              <a:t>See </a:t>
            </a:r>
            <a:r>
              <a:rPr lang="en-US" altLang="x-none" dirty="0" err="1" smtClean="0">
                <a:latin typeface="Courier New" charset="0"/>
                <a:ea typeface="Courier New" charset="0"/>
                <a:cs typeface="Courier New" charset="0"/>
              </a:rPr>
              <a:t>QuoteOptions.java</a:t>
            </a:r>
            <a:endParaRPr lang="en-US" altLang="x-none" dirty="0" smtClean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x-none" dirty="0" smtClean="0"/>
              <a:t>See </a:t>
            </a:r>
            <a:r>
              <a:rPr lang="en-US" altLang="x-none" dirty="0" err="1" smtClean="0">
                <a:latin typeface="Courier New" charset="0"/>
                <a:ea typeface="Courier New" charset="0"/>
                <a:cs typeface="Courier New" charset="0"/>
              </a:rPr>
              <a:t>QuoteOptionsPane.java</a:t>
            </a:r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3722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23907" name="TextBox 5"/>
          <p:cNvSpPr txBox="1">
            <a:spLocks noChangeArrowheads="1"/>
          </p:cNvSpPr>
          <p:nvPr/>
        </p:nvSpPr>
        <p:spPr bwMode="auto">
          <a:xfrm>
            <a:off x="228600" y="213360"/>
            <a:ext cx="8686800" cy="6524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1400" b="1" dirty="0" smtClean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javafx.application.Application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javafx.geometry.Pos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javafx.scene.Scene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javafx.stage.Stage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//************************************************************************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  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QuoteOptions.java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      Author: </a:t>
            </a:r>
            <a:r>
              <a:rPr lang="en-US" sz="1400" b="1" u="sng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Lewis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400" b="1" u="sng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Loftus</a:t>
            </a:r>
            <a:endParaRPr lang="en-US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  Demonstrates the use of radio buttons.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//************************************************************************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QuoteOptions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extends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Application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//--------------------------------------------------------------------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  Creates and presents the program window.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//--------------------------------------------------------------------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void 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start(Stage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primaryStage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QuoteOptionsPane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pane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QuoteOptionsPane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pane.setAlignment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Pos.CENTER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pane.setStyle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("-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fx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-background-color: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lightgreen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");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Scene scene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Scene(pane, 500, 150);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primaryStage.setTitle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("Quote Options");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primaryStage.setScene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(scene);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primaryStage.show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440533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23907" name="TextBox 5"/>
          <p:cNvSpPr txBox="1">
            <a:spLocks noChangeArrowheads="1"/>
          </p:cNvSpPr>
          <p:nvPr/>
        </p:nvSpPr>
        <p:spPr bwMode="auto">
          <a:xfrm>
            <a:off x="228600" y="213360"/>
            <a:ext cx="8686800" cy="6524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1400" b="1" dirty="0" smtClean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javafx.application.Application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javafx.geometry.Pos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javafx.scene.Scene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javafx.stage.Stage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//************************************************************************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  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QuoteOptions.java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      Author: </a:t>
            </a:r>
            <a:r>
              <a:rPr lang="en-US" sz="1400" b="1" u="sng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Lewis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400" b="1" u="sng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Loftus</a:t>
            </a:r>
            <a:endParaRPr lang="en-US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  Demonstrates the use of radio buttons.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//************************************************************************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QuoteOptions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extends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Application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//--------------------------------------------------------------------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  Creates and presents the program window.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//--------------------------------------------------------------------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void 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start(Stage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primaryStage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QuoteOptionsPane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pane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QuoteOptionsPane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pane.setAlignment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Pos.CENTER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pane.setStyle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("-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fx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-background-color: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lightgreen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");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Scene scene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Scene(pane, 500, 150);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primaryStage.setTitle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("Quote Options");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primaryStage.setScene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(scene);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primaryStage.show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43000" y="133985"/>
            <a:ext cx="6858000" cy="2743200"/>
            <a:chOff x="1143000" y="133985"/>
            <a:chExt cx="6858000" cy="2743200"/>
          </a:xfrm>
        </p:grpSpPr>
        <p:sp>
          <p:nvSpPr>
            <p:cNvPr id="4" name="TextBox 5"/>
            <p:cNvSpPr txBox="1">
              <a:spLocks noChangeArrowheads="1"/>
            </p:cNvSpPr>
            <p:nvPr/>
          </p:nvSpPr>
          <p:spPr bwMode="auto">
            <a:xfrm>
              <a:off x="1143000" y="133985"/>
              <a:ext cx="6858000" cy="274320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182880" tIns="137160" rIns="182880" bIns="13716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Aft>
                  <a:spcPts val="1200"/>
                </a:spcAft>
              </a:pPr>
              <a:endParaRPr lang="x-none" altLang="x-none" sz="1600" b="1"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7000" y="406400"/>
              <a:ext cx="6350000" cy="2184400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1143000" y="3733800"/>
            <a:ext cx="6858000" cy="2743200"/>
            <a:chOff x="1143000" y="3733800"/>
            <a:chExt cx="6858000" cy="2743200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1143000" y="3733800"/>
              <a:ext cx="6858000" cy="274320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182880" tIns="137160" rIns="182880" bIns="13716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Aft>
                  <a:spcPts val="1200"/>
                </a:spcAft>
              </a:pPr>
              <a:endParaRPr lang="x-none" altLang="x-none" sz="1600" b="1"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1897" y="4031377"/>
              <a:ext cx="6350000" cy="218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69401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Radio Buttons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 dirty="0" smtClean="0"/>
              <a:t>To establish a set of mutually exclusive options, the radio buttons that work together as a group are added to a </a:t>
            </a:r>
            <a:r>
              <a:rPr lang="en-US" altLang="x-none" dirty="0" err="1" smtClean="0">
                <a:latin typeface="Courier New" charset="0"/>
                <a:ea typeface="Courier New" charset="0"/>
                <a:cs typeface="Courier New" charset="0"/>
              </a:rPr>
              <a:t>ToggleGroup</a:t>
            </a:r>
            <a:r>
              <a:rPr lang="en-US" altLang="x-none" dirty="0" smtClean="0"/>
              <a:t> object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 dirty="0" smtClean="0"/>
              <a:t>The </a:t>
            </a:r>
            <a:r>
              <a:rPr lang="en-US" altLang="x-none" dirty="0" err="1" smtClean="0">
                <a:latin typeface="Courier New" charset="0"/>
                <a:ea typeface="Courier New" charset="0"/>
                <a:cs typeface="Courier New" charset="0"/>
              </a:rPr>
              <a:t>setToggleGroup</a:t>
            </a:r>
            <a:r>
              <a:rPr lang="en-US" altLang="x-none" dirty="0" smtClean="0"/>
              <a:t> method is used to specify which toggle group a button belongs to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 dirty="0" smtClean="0"/>
              <a:t>The </a:t>
            </a:r>
            <a:r>
              <a:rPr lang="en-US" altLang="x-none" dirty="0" err="1" smtClean="0">
                <a:latin typeface="Courier New" charset="0"/>
                <a:ea typeface="Courier New" charset="0"/>
                <a:cs typeface="Courier New" charset="0"/>
              </a:rPr>
              <a:t>isSelected</a:t>
            </a:r>
            <a:r>
              <a:rPr lang="en-US" altLang="x-none" dirty="0" smtClean="0"/>
              <a:t> method of a radio button returns true if that button is currently "on"</a:t>
            </a:r>
            <a:endParaRPr lang="en-US" altLang="x-none" dirty="0"/>
          </a:p>
        </p:txBody>
      </p:sp>
      <p:sp>
        <p:nvSpPr>
          <p:cNvPr id="13824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23907" name="TextBox 5"/>
          <p:cNvSpPr txBox="1">
            <a:spLocks noChangeArrowheads="1"/>
          </p:cNvSpPr>
          <p:nvPr/>
        </p:nvSpPr>
        <p:spPr bwMode="auto">
          <a:xfrm>
            <a:off x="228600" y="545842"/>
            <a:ext cx="8686800" cy="52322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1400" b="1" dirty="0" smtClean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javafx.event.ActionEvent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javafx.geometry.Pos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javafx.scene.control.RadioButton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javafx.scene.control.ToggleGroup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javafx.scene.layout.HBox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javafx.scene.layout.StackPane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javafx.scene.layout.VBox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javafx.scene.text.Text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javafx.scene.text.Font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//************************************************************************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  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QuoteOptionsPane.java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      Author: </a:t>
            </a:r>
            <a:r>
              <a:rPr lang="en-US" sz="1400" b="1" u="sng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Lewis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400" b="1" u="sng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Loftus</a:t>
            </a:r>
            <a:endParaRPr lang="en-US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  Demonstrates the use of radio buttons.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//************************************************************************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QuoteOptionsPane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extends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HBox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private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Text quote;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private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String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philosophyQuote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carpentryQuote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comedyQuote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private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RadioButton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philosophyButton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carpentryButton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comedyButton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sz="1400" b="1" dirty="0" smtClean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  <a:endParaRPr lang="en-US" sz="1400" b="1" dirty="0">
              <a:solidFill>
                <a:srgbClr val="800000"/>
              </a:solidFill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42309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Logical NOT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31242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The </a:t>
            </a:r>
            <a:r>
              <a:rPr lang="en-US" altLang="x-none" i="1"/>
              <a:t>logical NOT</a:t>
            </a:r>
            <a:r>
              <a:rPr lang="en-US" altLang="x-none"/>
              <a:t> operation is also called </a:t>
            </a:r>
            <a:r>
              <a:rPr lang="en-US" altLang="x-none" i="1"/>
              <a:t>logical negation</a:t>
            </a:r>
            <a:r>
              <a:rPr lang="en-US" altLang="x-none"/>
              <a:t> or </a:t>
            </a:r>
            <a:r>
              <a:rPr lang="en-US" altLang="x-none" i="1"/>
              <a:t>logical complement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If some boolean condition </a:t>
            </a:r>
            <a:r>
              <a:rPr lang="en-US" altLang="x-none">
                <a:latin typeface="Courier New" charset="0"/>
              </a:rPr>
              <a:t>a</a:t>
            </a:r>
            <a:r>
              <a:rPr lang="en-US" altLang="x-none"/>
              <a:t> is true, then </a:t>
            </a:r>
            <a:r>
              <a:rPr lang="en-US" altLang="x-none">
                <a:latin typeface="Courier New" charset="0"/>
              </a:rPr>
              <a:t>!a</a:t>
            </a:r>
            <a:r>
              <a:rPr lang="en-US" altLang="x-none"/>
              <a:t> is false;  if </a:t>
            </a:r>
            <a:r>
              <a:rPr lang="en-US" altLang="x-none">
                <a:latin typeface="Courier New" charset="0"/>
              </a:rPr>
              <a:t>a</a:t>
            </a:r>
            <a:r>
              <a:rPr lang="en-US" altLang="x-none"/>
              <a:t> is false, then </a:t>
            </a:r>
            <a:r>
              <a:rPr lang="en-US" altLang="x-none">
                <a:latin typeface="Courier New" charset="0"/>
              </a:rPr>
              <a:t>!a</a:t>
            </a:r>
            <a:r>
              <a:rPr lang="en-US" altLang="x-none"/>
              <a:t> is true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Logical expressions can be shown using a </a:t>
            </a:r>
            <a:r>
              <a:rPr lang="en-US" altLang="x-none" i="1"/>
              <a:t>truth table</a:t>
            </a:r>
            <a:r>
              <a:rPr lang="en-US" altLang="x-none"/>
              <a:t>:</a:t>
            </a: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graphicFrame>
        <p:nvGraphicFramePr>
          <p:cNvPr id="5" name="Group 21"/>
          <p:cNvGraphicFramePr>
            <a:graphicFrameLocks/>
          </p:cNvGraphicFramePr>
          <p:nvPr/>
        </p:nvGraphicFramePr>
        <p:xfrm>
          <a:off x="2895600" y="4572000"/>
          <a:ext cx="2895600" cy="1371600"/>
        </p:xfrm>
        <a:graphic>
          <a:graphicData uri="http://schemas.openxmlformats.org/drawingml/2006/table">
            <a:tbl>
              <a:tblPr/>
              <a:tblGrid>
                <a:gridCol w="1449388"/>
                <a:gridCol w="1446212"/>
              </a:tblGrid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!a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23907" name="TextBox 5"/>
          <p:cNvSpPr txBox="1">
            <a:spLocks noChangeArrowheads="1"/>
          </p:cNvSpPr>
          <p:nvPr/>
        </p:nvSpPr>
        <p:spPr bwMode="auto">
          <a:xfrm>
            <a:off x="228600" y="228600"/>
            <a:ext cx="8686800" cy="58521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1400" b="1" smtClean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  <a:endParaRPr lang="en-US" sz="1400" b="1" dirty="0">
              <a:solidFill>
                <a:srgbClr val="800000"/>
              </a:solidFill>
              <a:ea typeface="Courier New" charset="0"/>
              <a:cs typeface="Courier New" charset="0"/>
            </a:endParaRP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//--------------------------------------------------------------------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  Sets up this pane with a Text object and radio buttons that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  determine which phrase is displayed.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//--------------------------------------------------------------------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QuoteOptionsPane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philosophyQuote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= "I think, therefore I am.";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carpentryQuote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= "Measure twice. Cut once.";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comedyQuote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= "Take my wife, please.";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quote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Text(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philosophyQuote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quote.setFont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Font("Helvetica", 24));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StackPane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quotePane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StackPane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(quote);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quotePane.setPrefSize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(300, 100);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ToggleGroup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group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ToggleGroup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philosophyButton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RadioButton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("Philosophy");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 smtClean="0">
                <a:latin typeface="Courier New" charset="0"/>
                <a:ea typeface="Courier New" charset="0"/>
                <a:cs typeface="Courier New" charset="0"/>
              </a:rPr>
              <a:t>philosophyButton.setSelected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smtClean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true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philosophyButton.setToggleGroup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(group);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philosophyButton.setOnAction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this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::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processRadioButtonAction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</a:t>
            </a:r>
          </a:p>
          <a:p>
            <a:pPr eaLnBrk="1" hangingPunct="1"/>
            <a:r>
              <a:rPr lang="en-US" sz="1400" b="1" dirty="0" smtClean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  <a:endParaRPr lang="en-US" sz="1400" b="1" dirty="0">
              <a:solidFill>
                <a:srgbClr val="800000"/>
              </a:solidFill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740071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23907" name="TextBox 5"/>
          <p:cNvSpPr txBox="1">
            <a:spLocks noChangeArrowheads="1"/>
          </p:cNvSpPr>
          <p:nvPr/>
        </p:nvSpPr>
        <p:spPr bwMode="auto">
          <a:xfrm>
            <a:off x="228600" y="545842"/>
            <a:ext cx="8686800" cy="45858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carpentryButton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RadioButton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("Carpentry");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carpentryButton.setToggleGroup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(group);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carpentryButton.setOnAction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this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::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processRadioButtonAction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comedyButton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RadioButton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("Comedy");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comedyButton.setToggleGroup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(group);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 smtClean="0">
                <a:latin typeface="Courier New" charset="0"/>
                <a:ea typeface="Courier New" charset="0"/>
                <a:cs typeface="Courier New" charset="0"/>
              </a:rPr>
              <a:t>comedyButton.setOnAction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smtClean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this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::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processRadioButtonAction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VBox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options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VBox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philosophyButton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carpentryButton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comedyButton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options.setAlignment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Pos.CENTER_LEFT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options.setSpacing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(10);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setSpacing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(20);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getChildren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().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addAll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(options,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quotePane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</a:t>
            </a:r>
          </a:p>
          <a:p>
            <a:pPr eaLnBrk="1" hangingPunct="1"/>
            <a:r>
              <a:rPr lang="en-US" sz="1400" b="1" dirty="0" smtClean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  <a:endParaRPr lang="en-US" sz="1400" b="1" dirty="0">
              <a:solidFill>
                <a:srgbClr val="800000"/>
              </a:solidFill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236238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23907" name="TextBox 5"/>
          <p:cNvSpPr txBox="1">
            <a:spLocks noChangeArrowheads="1"/>
          </p:cNvSpPr>
          <p:nvPr/>
        </p:nvSpPr>
        <p:spPr bwMode="auto">
          <a:xfrm>
            <a:off x="228600" y="545842"/>
            <a:ext cx="8686800" cy="350865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1400" b="1" dirty="0" smtClean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//--------------------------------------------------------------------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  Updates the content of the displayed text.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//--------------------------------------------------------------------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void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processRadioButtonAction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ActionEvent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event)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philosophyButton.isSelected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quote.setText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philosophyQuote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carpentryButton.isSelected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quote.setText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carpentryQuote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quote.setText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comedyQuote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76560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Summary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45720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altLang="x-none" dirty="0"/>
              <a:t>Chapter 5 focused on: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x-none" sz="2800" dirty="0" err="1"/>
              <a:t>boolean</a:t>
            </a:r>
            <a:r>
              <a:rPr lang="en-US" altLang="x-none" sz="2800" dirty="0"/>
              <a:t> expressions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x-none" sz="2800" dirty="0"/>
              <a:t>the if and if-else statements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x-none" sz="2800" dirty="0"/>
              <a:t>comparing data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x-none" sz="2800" dirty="0"/>
              <a:t>while loops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x-none" sz="2800" dirty="0"/>
              <a:t>iterators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x-none" sz="2800" dirty="0"/>
              <a:t>the </a:t>
            </a:r>
            <a:r>
              <a:rPr lang="en-US" altLang="x-none" sz="2800" dirty="0" err="1">
                <a:latin typeface="Courier New" charset="0"/>
                <a:ea typeface="Courier New" charset="0"/>
                <a:cs typeface="Courier New" charset="0"/>
              </a:rPr>
              <a:t>ArrayList</a:t>
            </a:r>
            <a:r>
              <a:rPr lang="en-US" altLang="x-none" sz="2800" dirty="0"/>
              <a:t> class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x-none" sz="2800" dirty="0"/>
              <a:t>more GUI controls</a:t>
            </a:r>
            <a:endParaRPr lang="en-US" altLang="x-none" sz="2800" dirty="0"/>
          </a:p>
        </p:txBody>
      </p:sp>
      <p:sp>
        <p:nvSpPr>
          <p:cNvPr id="14438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Logical AND and Logical OR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51054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The </a:t>
            </a:r>
            <a:r>
              <a:rPr lang="en-US" altLang="x-none" i="1"/>
              <a:t>logical AND</a:t>
            </a:r>
            <a:r>
              <a:rPr lang="en-US" altLang="x-none"/>
              <a:t> expression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Font typeface="Times" charset="0"/>
              <a:buNone/>
            </a:pPr>
            <a:r>
              <a:rPr lang="en-US" altLang="x-none">
                <a:latin typeface="Courier New" charset="0"/>
              </a:rPr>
              <a:t>a &amp;&amp; b</a:t>
            </a:r>
            <a:endParaRPr lang="en-US" altLang="x-none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600"/>
              </a:spcAft>
              <a:buFont typeface="Times" charset="0"/>
              <a:buNone/>
            </a:pPr>
            <a:r>
              <a:rPr lang="en-US" altLang="x-none"/>
              <a:t>	is true if both </a:t>
            </a:r>
            <a:r>
              <a:rPr lang="en-US" altLang="x-none">
                <a:latin typeface="Courier New" charset="0"/>
              </a:rPr>
              <a:t>a</a:t>
            </a:r>
            <a:r>
              <a:rPr lang="en-US" altLang="x-none"/>
              <a:t> and </a:t>
            </a:r>
            <a:r>
              <a:rPr lang="en-US" altLang="x-none">
                <a:latin typeface="Courier New" charset="0"/>
              </a:rPr>
              <a:t>b</a:t>
            </a:r>
            <a:r>
              <a:rPr lang="en-US" altLang="x-none"/>
              <a:t> are true, and false otherwise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The </a:t>
            </a:r>
            <a:r>
              <a:rPr lang="en-US" altLang="x-none" i="1"/>
              <a:t>logical OR</a:t>
            </a:r>
            <a:r>
              <a:rPr lang="en-US" altLang="x-none"/>
              <a:t> expression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Font typeface="Times" charset="0"/>
              <a:buNone/>
            </a:pPr>
            <a:r>
              <a:rPr lang="en-US" altLang="x-none">
                <a:latin typeface="Courier New" charset="0"/>
              </a:rPr>
              <a:t>a || b</a:t>
            </a:r>
            <a:endParaRPr lang="en-US" altLang="x-none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Font typeface="Times" charset="0"/>
              <a:buNone/>
            </a:pPr>
            <a:r>
              <a:rPr lang="en-US" altLang="x-none"/>
              <a:t>	is true if </a:t>
            </a:r>
            <a:r>
              <a:rPr lang="en-US" altLang="x-none">
                <a:latin typeface="Courier New" charset="0"/>
              </a:rPr>
              <a:t>a</a:t>
            </a:r>
            <a:r>
              <a:rPr lang="en-US" altLang="x-none"/>
              <a:t> or </a:t>
            </a:r>
            <a:r>
              <a:rPr lang="en-US" altLang="x-none">
                <a:latin typeface="Courier New" charset="0"/>
              </a:rPr>
              <a:t>b</a:t>
            </a:r>
            <a:r>
              <a:rPr lang="en-US" altLang="x-none"/>
              <a:t> or both are true, and false otherwise</a:t>
            </a:r>
          </a:p>
        </p:txBody>
      </p:sp>
      <p:sp>
        <p:nvSpPr>
          <p:cNvPr id="3994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Logical AND and Logical OR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21336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 dirty="0"/>
              <a:t>A truth table shows all possible true-false combinations of the terms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 dirty="0"/>
              <a:t>Since </a:t>
            </a:r>
            <a:r>
              <a:rPr lang="en-US" altLang="x-none" dirty="0">
                <a:latin typeface="Courier New" charset="0"/>
              </a:rPr>
              <a:t>&amp;&amp;</a:t>
            </a:r>
            <a:r>
              <a:rPr lang="en-US" altLang="x-none" dirty="0"/>
              <a:t> and </a:t>
            </a:r>
            <a:r>
              <a:rPr lang="en-US" altLang="x-none" dirty="0">
                <a:latin typeface="Courier New" charset="0"/>
              </a:rPr>
              <a:t>||</a:t>
            </a:r>
            <a:r>
              <a:rPr lang="en-US" altLang="x-none" dirty="0"/>
              <a:t> each have two operands, there are four possible combinations of </a:t>
            </a:r>
            <a:r>
              <a:rPr lang="en-US" altLang="x-none" dirty="0" smtClean="0">
                <a:latin typeface="Courier New" charset="0"/>
              </a:rPr>
              <a:t>a</a:t>
            </a:r>
            <a:r>
              <a:rPr lang="en-US" altLang="x-none" dirty="0" smtClean="0"/>
              <a:t> </a:t>
            </a:r>
            <a:r>
              <a:rPr lang="en-US" altLang="x-none" dirty="0"/>
              <a:t>and </a:t>
            </a:r>
            <a:r>
              <a:rPr lang="en-US" altLang="x-none" dirty="0">
                <a:latin typeface="Courier New" charset="0"/>
              </a:rPr>
              <a:t>b</a:t>
            </a:r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graphicFrame>
        <p:nvGraphicFramePr>
          <p:cNvPr id="5" name="Group 36"/>
          <p:cNvGraphicFramePr>
            <a:graphicFrameLocks/>
          </p:cNvGraphicFramePr>
          <p:nvPr/>
        </p:nvGraphicFramePr>
        <p:xfrm>
          <a:off x="1752600" y="3581400"/>
          <a:ext cx="5334000" cy="2286000"/>
        </p:xfrm>
        <a:graphic>
          <a:graphicData uri="http://schemas.openxmlformats.org/drawingml/2006/table">
            <a:tbl>
              <a:tblPr/>
              <a:tblGrid>
                <a:gridCol w="1066800"/>
                <a:gridCol w="1219200"/>
                <a:gridCol w="1524000"/>
                <a:gridCol w="1524000"/>
              </a:tblGrid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 &amp;&amp;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 ||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Logical Operators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47244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altLang="x-none"/>
              <a:t>Expressions that use logical operators can form complex conditions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x-none"/>
              <a:t>		</a:t>
            </a: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if (total &lt; MAX+5 &amp;&amp; !found)</a:t>
            </a:r>
          </a:p>
          <a:p>
            <a:pPr>
              <a:lnSpc>
                <a:spcPct val="90000"/>
              </a:lnSpc>
              <a:spcAft>
                <a:spcPts val="1800"/>
              </a:spcAft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		   System.out.println("Processing…");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altLang="x-none"/>
              <a:t>All logical operators have lower precedence than the relational operators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!</a:t>
            </a:r>
            <a:r>
              <a:rPr lang="en-US" altLang="x-none"/>
              <a:t> operator has higher precedence than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&amp;&amp;</a:t>
            </a:r>
            <a:r>
              <a:rPr lang="en-US" altLang="x-none"/>
              <a:t> and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||</a:t>
            </a:r>
          </a:p>
        </p:txBody>
      </p:sp>
      <p:sp>
        <p:nvSpPr>
          <p:cNvPr id="41988" name="Footer Placeholder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Boolean Expressions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10668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altLang="x-none"/>
              <a:t>Specific expressions can be evaluated using truth tables</a:t>
            </a:r>
          </a:p>
        </p:txBody>
      </p:sp>
      <p:sp>
        <p:nvSpPr>
          <p:cNvPr id="43012" name="Footer Placeholder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graphicFrame>
        <p:nvGraphicFramePr>
          <p:cNvPr id="5" name="Group 45"/>
          <p:cNvGraphicFramePr>
            <a:graphicFrameLocks/>
          </p:cNvGraphicFramePr>
          <p:nvPr/>
        </p:nvGraphicFramePr>
        <p:xfrm>
          <a:off x="609600" y="2438400"/>
          <a:ext cx="7829550" cy="2203450"/>
        </p:xfrm>
        <a:graphic>
          <a:graphicData uri="http://schemas.openxmlformats.org/drawingml/2006/table">
            <a:tbl>
              <a:tblPr/>
              <a:tblGrid>
                <a:gridCol w="1839912"/>
                <a:gridCol w="1198563"/>
                <a:gridCol w="1277937"/>
                <a:gridCol w="3513138"/>
              </a:tblGrid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total &lt; MAX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found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!found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total &lt; MAX &amp;&amp; !found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Short-Circuited Operators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47244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The processing of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&amp;&amp;</a:t>
            </a:r>
            <a:r>
              <a:rPr lang="en-US" altLang="x-none"/>
              <a:t> and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||</a:t>
            </a:r>
            <a:r>
              <a:rPr lang="en-US" altLang="x-none"/>
              <a:t> is “short-circuited”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If the left operand is sufficient to determine the result, the right operand is not evaluated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		if (count != 0 &amp;&amp; total/count &gt; MAX)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		   System.out.println("Testing.");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This type of processing should be used carefully</a:t>
            </a:r>
          </a:p>
        </p:txBody>
      </p:sp>
      <p:sp>
        <p:nvSpPr>
          <p:cNvPr id="44036" name="Footer Placeholder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Outline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2514600" y="1219200"/>
            <a:ext cx="493757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/>
              <a:t>Boolean Expressions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The </a:t>
            </a:r>
            <a:r>
              <a:rPr lang="en-US" sz="2400" b="1" dirty="0">
                <a:latin typeface="Courier New"/>
                <a:cs typeface="Courier New"/>
              </a:rPr>
              <a:t>if</a:t>
            </a:r>
            <a:r>
              <a:rPr lang="en-US" sz="2400" b="1" dirty="0">
                <a:latin typeface="+mn-lt"/>
                <a:cs typeface="Courier New"/>
              </a:rPr>
              <a:t> </a:t>
            </a:r>
            <a:r>
              <a:rPr lang="en-US" sz="2400" b="1" dirty="0"/>
              <a:t>Statement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Comparing Data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The </a:t>
            </a:r>
            <a:r>
              <a:rPr lang="en-US" sz="2400" b="1" dirty="0">
                <a:latin typeface="Courier New"/>
                <a:cs typeface="Courier New"/>
              </a:rPr>
              <a:t>while</a:t>
            </a:r>
            <a:r>
              <a:rPr lang="en-US" sz="2400" b="1" dirty="0">
                <a:cs typeface="Courier New"/>
              </a:rPr>
              <a:t> </a:t>
            </a:r>
            <a:r>
              <a:rPr lang="en-US" sz="2400" b="1" dirty="0"/>
              <a:t>Statement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 err="1"/>
              <a:t>Iterators</a:t>
            </a:r>
            <a:endParaRPr lang="en-US" sz="2400" b="1" dirty="0"/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The </a:t>
            </a:r>
            <a:r>
              <a:rPr lang="en-US" sz="2400" b="1" dirty="0" err="1">
                <a:latin typeface="Courier New"/>
                <a:cs typeface="Courier New"/>
              </a:rPr>
              <a:t>ArrayList</a:t>
            </a:r>
            <a:r>
              <a:rPr lang="en-US" sz="2400" b="1" dirty="0">
                <a:cs typeface="Courier New"/>
              </a:rPr>
              <a:t> </a:t>
            </a:r>
            <a:r>
              <a:rPr lang="en-US" sz="2400" b="1" dirty="0"/>
              <a:t>Class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Determining Event Sources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Managing Fonts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 smtClean="0"/>
              <a:t>Check </a:t>
            </a:r>
            <a:r>
              <a:rPr lang="en-US" sz="2400" b="1" dirty="0"/>
              <a:t>Boxes and Radio Buttons</a:t>
            </a:r>
          </a:p>
        </p:txBody>
      </p:sp>
      <p:sp>
        <p:nvSpPr>
          <p:cNvPr id="83972" name="AutoShape 4"/>
          <p:cNvSpPr>
            <a:spLocks noChangeArrowheads="1"/>
          </p:cNvSpPr>
          <p:nvPr/>
        </p:nvSpPr>
        <p:spPr bwMode="auto">
          <a:xfrm>
            <a:off x="1676400" y="18542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x-none" altLang="x-none" sz="1800"/>
          </a:p>
        </p:txBody>
      </p:sp>
      <p:sp>
        <p:nvSpPr>
          <p:cNvPr id="45061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utoUpdateAnimBg="0"/>
      <p:bldP spid="8397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The if Statement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11430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x-none"/>
              <a:t>Let's now look at the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/>
              <a:t> statement in more detail</a:t>
            </a:r>
          </a:p>
          <a:p>
            <a:pPr>
              <a:lnSpc>
                <a:spcPct val="90000"/>
              </a:lnSpc>
            </a:pPr>
            <a:r>
              <a:rPr lang="en-US" altLang="x-none"/>
              <a:t>The </a:t>
            </a:r>
            <a:r>
              <a:rPr lang="en-US" altLang="x-none" i="1"/>
              <a:t>if statement</a:t>
            </a:r>
            <a:r>
              <a:rPr lang="en-US" altLang="x-none"/>
              <a:t> has the following syntax:</a:t>
            </a:r>
          </a:p>
          <a:p>
            <a:pPr>
              <a:lnSpc>
                <a:spcPct val="90000"/>
              </a:lnSpc>
            </a:pPr>
            <a:endParaRPr lang="en-US" altLang="x-none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965450" y="4046538"/>
            <a:ext cx="31400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b="1">
                <a:latin typeface="Courier New" charset="0"/>
              </a:rPr>
              <a:t>if ( </a:t>
            </a:r>
            <a:r>
              <a:rPr lang="en-US" altLang="x-none" b="1" i="1">
                <a:solidFill>
                  <a:srgbClr val="008000"/>
                </a:solidFill>
                <a:latin typeface="Courier New" charset="0"/>
              </a:rPr>
              <a:t>condition</a:t>
            </a:r>
            <a:r>
              <a:rPr lang="en-US" altLang="x-none" b="1">
                <a:latin typeface="Courier New" charset="0"/>
              </a:rPr>
              <a:t> )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</a:t>
            </a:r>
            <a:r>
              <a:rPr lang="en-US" altLang="x-none" b="1" i="1">
                <a:solidFill>
                  <a:srgbClr val="008000"/>
                </a:solidFill>
                <a:latin typeface="Courier New" charset="0"/>
              </a:rPr>
              <a:t>statement</a:t>
            </a:r>
            <a:r>
              <a:rPr lang="en-US" altLang="x-none" b="1">
                <a:latin typeface="Courier New" charset="0"/>
              </a:rPr>
              <a:t>;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35013" y="3055938"/>
            <a:ext cx="2154237" cy="1055687"/>
            <a:chOff x="515" y="1447"/>
            <a:chExt cx="1357" cy="665"/>
          </a:xfrm>
        </p:grpSpPr>
        <p:sp>
          <p:nvSpPr>
            <p:cNvPr id="46093" name="Text Box 6"/>
            <p:cNvSpPr txBox="1">
              <a:spLocks noChangeArrowheads="1"/>
            </p:cNvSpPr>
            <p:nvPr/>
          </p:nvSpPr>
          <p:spPr bwMode="auto">
            <a:xfrm>
              <a:off x="515" y="1447"/>
              <a:ext cx="1345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x-none" b="1">
                  <a:latin typeface="Courier New" charset="0"/>
                </a:rPr>
                <a:t>if</a:t>
              </a:r>
              <a:r>
                <a:rPr lang="en-US" altLang="x-none" b="1">
                  <a:solidFill>
                    <a:schemeClr val="hlink"/>
                  </a:solidFill>
                  <a:latin typeface="Arial Unicode MS" charset="0"/>
                </a:rPr>
                <a:t> </a:t>
              </a:r>
              <a:r>
                <a:rPr lang="en-US" altLang="x-none" b="1">
                  <a:latin typeface="Arial Unicode MS" charset="0"/>
                </a:rPr>
                <a:t>is a Java</a:t>
              </a:r>
            </a:p>
            <a:p>
              <a:pPr eaLnBrk="1" hangingPunct="1"/>
              <a:r>
                <a:rPr lang="en-US" altLang="x-none" b="1">
                  <a:latin typeface="Arial Unicode MS" charset="0"/>
                </a:rPr>
                <a:t>reserved word</a:t>
              </a:r>
            </a:p>
          </p:txBody>
        </p:sp>
        <p:sp>
          <p:nvSpPr>
            <p:cNvPr id="46094" name="Line 7"/>
            <p:cNvSpPr>
              <a:spLocks noChangeShapeType="1"/>
            </p:cNvSpPr>
            <p:nvPr/>
          </p:nvSpPr>
          <p:spPr bwMode="auto">
            <a:xfrm>
              <a:off x="1536" y="1968"/>
              <a:ext cx="336" cy="14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548063" y="2430463"/>
            <a:ext cx="4381500" cy="1604962"/>
            <a:chOff x="2443" y="1139"/>
            <a:chExt cx="2760" cy="1011"/>
          </a:xfrm>
        </p:grpSpPr>
        <p:sp>
          <p:nvSpPr>
            <p:cNvPr id="46091" name="Text Box 9"/>
            <p:cNvSpPr txBox="1">
              <a:spLocks noChangeArrowheads="1"/>
            </p:cNvSpPr>
            <p:nvPr/>
          </p:nvSpPr>
          <p:spPr bwMode="auto">
            <a:xfrm>
              <a:off x="2443" y="1139"/>
              <a:ext cx="2760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x-none" b="1">
                  <a:solidFill>
                    <a:srgbClr val="000000"/>
                  </a:solidFill>
                  <a:latin typeface="Arial Unicode MS" charset="0"/>
                </a:rPr>
                <a:t>The </a:t>
              </a:r>
              <a:r>
                <a:rPr lang="en-US" altLang="x-none" b="1" i="1">
                  <a:solidFill>
                    <a:srgbClr val="000000"/>
                  </a:solidFill>
                  <a:latin typeface="Courier New" charset="0"/>
                </a:rPr>
                <a:t>condition</a:t>
              </a:r>
              <a:r>
                <a:rPr lang="en-US" altLang="x-none" b="1">
                  <a:solidFill>
                    <a:srgbClr val="000000"/>
                  </a:solidFill>
                  <a:latin typeface="Arial Unicode MS" charset="0"/>
                </a:rPr>
                <a:t> must be a</a:t>
              </a:r>
            </a:p>
            <a:p>
              <a:pPr eaLnBrk="1" hangingPunct="1"/>
              <a:r>
                <a:rPr lang="en-US" altLang="x-none" b="1">
                  <a:solidFill>
                    <a:srgbClr val="000000"/>
                  </a:solidFill>
                  <a:latin typeface="Arial Unicode MS" charset="0"/>
                </a:rPr>
                <a:t>boolean expression. It must</a:t>
              </a:r>
            </a:p>
            <a:p>
              <a:pPr eaLnBrk="1" hangingPunct="1"/>
              <a:r>
                <a:rPr lang="en-US" altLang="x-none" b="1">
                  <a:solidFill>
                    <a:srgbClr val="000000"/>
                  </a:solidFill>
                  <a:latin typeface="Arial Unicode MS" charset="0"/>
                </a:rPr>
                <a:t>evaluate to either true or false.</a:t>
              </a:r>
            </a:p>
          </p:txBody>
        </p:sp>
        <p:sp>
          <p:nvSpPr>
            <p:cNvPr id="46092" name="Line 10"/>
            <p:cNvSpPr>
              <a:spLocks noChangeShapeType="1"/>
            </p:cNvSpPr>
            <p:nvPr/>
          </p:nvSpPr>
          <p:spPr bwMode="auto">
            <a:xfrm flipH="1">
              <a:off x="3065" y="1862"/>
              <a:ext cx="96" cy="28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071563" y="4949825"/>
            <a:ext cx="7615237" cy="1298575"/>
            <a:chOff x="727" y="2640"/>
            <a:chExt cx="4797" cy="818"/>
          </a:xfrm>
        </p:grpSpPr>
        <p:sp>
          <p:nvSpPr>
            <p:cNvPr id="46089" name="Text Box 12"/>
            <p:cNvSpPr txBox="1">
              <a:spLocks noChangeArrowheads="1"/>
            </p:cNvSpPr>
            <p:nvPr/>
          </p:nvSpPr>
          <p:spPr bwMode="auto">
            <a:xfrm>
              <a:off x="727" y="2935"/>
              <a:ext cx="4797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x-none" b="1">
                  <a:solidFill>
                    <a:srgbClr val="000000"/>
                  </a:solidFill>
                  <a:latin typeface="Arial Unicode MS" charset="0"/>
                </a:rPr>
                <a:t>If the </a:t>
              </a:r>
              <a:r>
                <a:rPr lang="en-US" altLang="x-none" b="1" i="1">
                  <a:solidFill>
                    <a:srgbClr val="000000"/>
                  </a:solidFill>
                  <a:latin typeface="Courier New" charset="0"/>
                </a:rPr>
                <a:t>condition</a:t>
              </a:r>
              <a:r>
                <a:rPr lang="en-US" altLang="x-none" b="1">
                  <a:solidFill>
                    <a:srgbClr val="000000"/>
                  </a:solidFill>
                  <a:latin typeface="Arial Unicode MS" charset="0"/>
                </a:rPr>
                <a:t> is true, the </a:t>
              </a:r>
              <a:r>
                <a:rPr lang="en-US" altLang="x-none" b="1" i="1">
                  <a:solidFill>
                    <a:srgbClr val="000000"/>
                  </a:solidFill>
                  <a:latin typeface="Courier New" charset="0"/>
                </a:rPr>
                <a:t>statement</a:t>
              </a:r>
              <a:r>
                <a:rPr lang="en-US" altLang="x-none" b="1">
                  <a:solidFill>
                    <a:srgbClr val="000000"/>
                  </a:solidFill>
                  <a:latin typeface="Arial Unicode MS" charset="0"/>
                </a:rPr>
                <a:t> is executed.</a:t>
              </a:r>
            </a:p>
            <a:p>
              <a:pPr eaLnBrk="1" hangingPunct="1"/>
              <a:r>
                <a:rPr lang="en-US" altLang="x-none" b="1">
                  <a:solidFill>
                    <a:srgbClr val="000000"/>
                  </a:solidFill>
                  <a:latin typeface="Arial Unicode MS" charset="0"/>
                </a:rPr>
                <a:t>If it is false, the </a:t>
              </a:r>
              <a:r>
                <a:rPr lang="en-US" altLang="x-none" b="1" i="1">
                  <a:solidFill>
                    <a:srgbClr val="000000"/>
                  </a:solidFill>
                  <a:latin typeface="Courier New" charset="0"/>
                </a:rPr>
                <a:t>statement</a:t>
              </a:r>
              <a:r>
                <a:rPr lang="en-US" altLang="x-none" b="1">
                  <a:solidFill>
                    <a:srgbClr val="000000"/>
                  </a:solidFill>
                  <a:latin typeface="Arial Unicode MS" charset="0"/>
                </a:rPr>
                <a:t> is skipped.</a:t>
              </a:r>
            </a:p>
          </p:txBody>
        </p:sp>
        <p:sp>
          <p:nvSpPr>
            <p:cNvPr id="46090" name="Line 13"/>
            <p:cNvSpPr>
              <a:spLocks noChangeShapeType="1"/>
            </p:cNvSpPr>
            <p:nvPr/>
          </p:nvSpPr>
          <p:spPr bwMode="auto">
            <a:xfrm flipV="1">
              <a:off x="2736" y="2640"/>
              <a:ext cx="0" cy="28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088" name="Footer Placeholder 1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Conditionals and Loops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53340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altLang="x-none" dirty="0"/>
              <a:t>Now we will examine programming statements that allow us to: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x-none" dirty="0"/>
              <a:t>make decisions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x-none" dirty="0"/>
              <a:t>repeat processing steps in a loop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altLang="x-none" dirty="0"/>
              <a:t>Chapter 5 focuses on: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x-none" dirty="0" err="1"/>
              <a:t>boolean</a:t>
            </a:r>
            <a:r>
              <a:rPr lang="en-US" altLang="x-none" dirty="0"/>
              <a:t> expressions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x-none" dirty="0"/>
              <a:t>the if and if-else statements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x-none" dirty="0"/>
              <a:t>comparing data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x-none" dirty="0"/>
              <a:t>while loops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x-none" dirty="0"/>
              <a:t>iterators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x-none" dirty="0"/>
              <a:t>t</a:t>
            </a:r>
            <a:r>
              <a:rPr lang="en-US" altLang="x-none" dirty="0" smtClean="0"/>
              <a:t>he </a:t>
            </a:r>
            <a:r>
              <a:rPr lang="en-US" altLang="x-none" dirty="0" err="1" smtClean="0">
                <a:latin typeface="Courier New" charset="0"/>
                <a:ea typeface="Courier New" charset="0"/>
                <a:cs typeface="Courier New" charset="0"/>
              </a:rPr>
              <a:t>ArrayList</a:t>
            </a:r>
            <a:r>
              <a:rPr lang="en-US" altLang="x-none" dirty="0" smtClean="0"/>
              <a:t> class</a:t>
            </a:r>
            <a:endParaRPr lang="en-US" altLang="x-none" dirty="0"/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x-none" dirty="0"/>
              <a:t>more GUI </a:t>
            </a:r>
            <a:r>
              <a:rPr lang="en-US" altLang="x-none" dirty="0" smtClean="0"/>
              <a:t>controls</a:t>
            </a:r>
            <a:endParaRPr lang="en-US" altLang="x-none" dirty="0"/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Logic of an if statement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00400" y="1447800"/>
            <a:ext cx="2057400" cy="1752600"/>
            <a:chOff x="2160" y="864"/>
            <a:chExt cx="1296" cy="1104"/>
          </a:xfrm>
        </p:grpSpPr>
        <p:sp>
          <p:nvSpPr>
            <p:cNvPr id="47118" name="AutoShape 4"/>
            <p:cNvSpPr>
              <a:spLocks noChangeArrowheads="1"/>
            </p:cNvSpPr>
            <p:nvPr/>
          </p:nvSpPr>
          <p:spPr bwMode="auto">
            <a:xfrm>
              <a:off x="2160" y="1296"/>
              <a:ext cx="1296" cy="672"/>
            </a:xfrm>
            <a:prstGeom prst="diamond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47119" name="Text Box 5"/>
            <p:cNvSpPr txBox="1">
              <a:spLocks noChangeArrowheads="1"/>
            </p:cNvSpPr>
            <p:nvPr/>
          </p:nvSpPr>
          <p:spPr bwMode="auto">
            <a:xfrm>
              <a:off x="2412" y="1420"/>
              <a:ext cx="79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1800" b="1">
                  <a:latin typeface="Arial Unicode MS" charset="0"/>
                </a:rPr>
                <a:t>condition</a:t>
              </a:r>
            </a:p>
            <a:p>
              <a:pPr algn="ctr" eaLnBrk="1" hangingPunct="1"/>
              <a:r>
                <a:rPr lang="en-US" altLang="x-none" sz="1800" b="1">
                  <a:latin typeface="Arial Unicode MS" charset="0"/>
                </a:rPr>
                <a:t>evaluated</a:t>
              </a:r>
              <a:endParaRPr lang="en-US" altLang="x-none">
                <a:latin typeface="Arial Unicode MS" charset="0"/>
              </a:endParaRPr>
            </a:p>
          </p:txBody>
        </p:sp>
        <p:cxnSp>
          <p:nvCxnSpPr>
            <p:cNvPr id="47120" name="AutoShape 6"/>
            <p:cNvCxnSpPr>
              <a:cxnSpLocks noChangeShapeType="1"/>
            </p:cNvCxnSpPr>
            <p:nvPr/>
          </p:nvCxnSpPr>
          <p:spPr bwMode="auto">
            <a:xfrm>
              <a:off x="2808" y="864"/>
              <a:ext cx="0" cy="432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00359" name="AutoShape 7"/>
          <p:cNvCxnSpPr>
            <a:cxnSpLocks noChangeShapeType="1"/>
          </p:cNvCxnSpPr>
          <p:nvPr/>
        </p:nvCxnSpPr>
        <p:spPr bwMode="auto">
          <a:xfrm>
            <a:off x="4229100" y="4403725"/>
            <a:ext cx="0" cy="1081088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429000" y="3200400"/>
            <a:ext cx="1600200" cy="1217613"/>
            <a:chOff x="2304" y="2017"/>
            <a:chExt cx="1008" cy="767"/>
          </a:xfrm>
        </p:grpSpPr>
        <p:sp>
          <p:nvSpPr>
            <p:cNvPr id="47114" name="Rectangle 9"/>
            <p:cNvSpPr>
              <a:spLocks noChangeArrowheads="1"/>
            </p:cNvSpPr>
            <p:nvPr/>
          </p:nvSpPr>
          <p:spPr bwMode="auto">
            <a:xfrm>
              <a:off x="2304" y="2544"/>
              <a:ext cx="1008" cy="240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47115" name="Text Box 10"/>
            <p:cNvSpPr txBox="1">
              <a:spLocks noChangeArrowheads="1"/>
            </p:cNvSpPr>
            <p:nvPr/>
          </p:nvSpPr>
          <p:spPr bwMode="auto">
            <a:xfrm>
              <a:off x="2389" y="2544"/>
              <a:ext cx="8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1800" b="1">
                  <a:latin typeface="Arial Unicode MS" charset="0"/>
                </a:rPr>
                <a:t>statement</a:t>
              </a:r>
              <a:endParaRPr lang="en-US" altLang="x-none">
                <a:latin typeface="Arial Unicode MS" charset="0"/>
              </a:endParaRPr>
            </a:p>
          </p:txBody>
        </p:sp>
        <p:cxnSp>
          <p:nvCxnSpPr>
            <p:cNvPr id="47116" name="AutoShape 11"/>
            <p:cNvCxnSpPr>
              <a:cxnSpLocks noChangeShapeType="1"/>
              <a:stCxn id="47118" idx="2"/>
              <a:endCxn id="47114" idx="0"/>
            </p:cNvCxnSpPr>
            <p:nvPr/>
          </p:nvCxnSpPr>
          <p:spPr bwMode="auto">
            <a:xfrm rot="5400000">
              <a:off x="2544" y="2280"/>
              <a:ext cx="528" cy="1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117" name="Text Box 12"/>
            <p:cNvSpPr txBox="1">
              <a:spLocks noChangeArrowheads="1"/>
            </p:cNvSpPr>
            <p:nvPr/>
          </p:nvSpPr>
          <p:spPr bwMode="auto">
            <a:xfrm>
              <a:off x="2829" y="2112"/>
              <a:ext cx="4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1800" b="1">
                  <a:solidFill>
                    <a:srgbClr val="008000"/>
                  </a:solidFill>
                  <a:latin typeface="Arial Unicode MS" charset="0"/>
                </a:rPr>
                <a:t>true</a:t>
              </a:r>
              <a:endParaRPr lang="en-US" altLang="x-none">
                <a:solidFill>
                  <a:srgbClr val="008000"/>
                </a:solidFill>
                <a:latin typeface="Arial Unicode MS" charset="0"/>
              </a:endParaRP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267200" y="2667000"/>
            <a:ext cx="2076450" cy="2286000"/>
            <a:chOff x="2832" y="1632"/>
            <a:chExt cx="1308" cy="1440"/>
          </a:xfrm>
        </p:grpSpPr>
        <p:sp>
          <p:nvSpPr>
            <p:cNvPr id="47112" name="Text Box 14"/>
            <p:cNvSpPr txBox="1">
              <a:spLocks noChangeArrowheads="1"/>
            </p:cNvSpPr>
            <p:nvPr/>
          </p:nvSpPr>
          <p:spPr bwMode="auto">
            <a:xfrm>
              <a:off x="3698" y="2256"/>
              <a:ext cx="4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1800" b="1">
                  <a:solidFill>
                    <a:srgbClr val="008000"/>
                  </a:solidFill>
                  <a:latin typeface="Arial Unicode MS" charset="0"/>
                </a:rPr>
                <a:t>false</a:t>
              </a:r>
              <a:endParaRPr lang="en-US" altLang="x-none">
                <a:solidFill>
                  <a:srgbClr val="008000"/>
                </a:solidFill>
                <a:latin typeface="Arial Unicode MS" charset="0"/>
              </a:endParaRPr>
            </a:p>
          </p:txBody>
        </p:sp>
        <p:cxnSp>
          <p:nvCxnSpPr>
            <p:cNvPr id="47113" name="AutoShape 15"/>
            <p:cNvCxnSpPr>
              <a:cxnSpLocks noChangeShapeType="1"/>
            </p:cNvCxnSpPr>
            <p:nvPr/>
          </p:nvCxnSpPr>
          <p:spPr bwMode="auto">
            <a:xfrm flipH="1">
              <a:off x="2832" y="1632"/>
              <a:ext cx="624" cy="1440"/>
            </a:xfrm>
            <a:prstGeom prst="bentConnector4">
              <a:avLst>
                <a:gd name="adj1" fmla="val -33333"/>
                <a:gd name="adj2" fmla="val 100481"/>
              </a:avLst>
            </a:prstGeom>
            <a:noFill/>
            <a:ln w="317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7111" name="Footer Placeholder 1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Indentation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3276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statement controlled by the </a:t>
            </a:r>
            <a:r>
              <a:rPr lang="en-US" altLang="x-none">
                <a:latin typeface="Courier New" charset="0"/>
              </a:rPr>
              <a:t>if</a:t>
            </a:r>
            <a:r>
              <a:rPr lang="en-US" altLang="x-none"/>
              <a:t> statement is indented to indicate that relationship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use of a consistent indentation style makes a program easier to read and understand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compiler ignores indentation, which can lead to errors if the indentation is not correct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1981200" y="4343400"/>
            <a:ext cx="5715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2000" b="1">
                <a:solidFill>
                  <a:srgbClr val="008000"/>
                </a:solidFill>
              </a:rPr>
              <a:t>"Always code as if the person who ends up maintaining your code will be a violent psychopath who knows where you live."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x-none" sz="2000" b="1">
                <a:solidFill>
                  <a:srgbClr val="008000"/>
                </a:solidFill>
              </a:rPr>
              <a:t>	-- Martin Golding</a:t>
            </a:r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Quick Check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49156" name="TextBox 5"/>
          <p:cNvSpPr txBox="1">
            <a:spLocks noChangeArrowheads="1"/>
          </p:cNvSpPr>
          <p:nvPr/>
        </p:nvSpPr>
        <p:spPr bwMode="auto">
          <a:xfrm>
            <a:off x="304800" y="1066800"/>
            <a:ext cx="8610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2800"/>
              <a:t>What do the following statements do?</a:t>
            </a:r>
          </a:p>
          <a:p>
            <a:pPr eaLnBrk="1" hangingPunct="1"/>
            <a:endParaRPr lang="en-US" altLang="x-none" sz="280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066800" y="1905000"/>
            <a:ext cx="59102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if (total != stock + warehouse)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   inventoryError = true;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43000" y="4114800"/>
            <a:ext cx="53562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if (found || !done)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   System.out.println("Ok");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Quick Check</a:t>
            </a:r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50180" name="TextBox 5"/>
          <p:cNvSpPr txBox="1">
            <a:spLocks noChangeArrowheads="1"/>
          </p:cNvSpPr>
          <p:nvPr/>
        </p:nvSpPr>
        <p:spPr bwMode="auto">
          <a:xfrm>
            <a:off x="304800" y="1066800"/>
            <a:ext cx="8610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2800"/>
              <a:t>What do the following statements do?</a:t>
            </a:r>
          </a:p>
          <a:p>
            <a:pPr eaLnBrk="1" hangingPunct="1"/>
            <a:endParaRPr lang="en-US" altLang="x-none" sz="2800"/>
          </a:p>
        </p:txBody>
      </p:sp>
      <p:sp>
        <p:nvSpPr>
          <p:cNvPr id="50181" name="TextBox 6"/>
          <p:cNvSpPr txBox="1">
            <a:spLocks noChangeArrowheads="1"/>
          </p:cNvSpPr>
          <p:nvPr/>
        </p:nvSpPr>
        <p:spPr bwMode="auto">
          <a:xfrm>
            <a:off x="1066800" y="1905000"/>
            <a:ext cx="59102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if (total != stock + warehouse)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   inventoryError = true;</a:t>
            </a:r>
          </a:p>
        </p:txBody>
      </p:sp>
      <p:sp>
        <p:nvSpPr>
          <p:cNvPr id="50182" name="TextBox 6"/>
          <p:cNvSpPr txBox="1">
            <a:spLocks noChangeArrowheads="1"/>
          </p:cNvSpPr>
          <p:nvPr/>
        </p:nvSpPr>
        <p:spPr bwMode="auto">
          <a:xfrm>
            <a:off x="1143000" y="4114800"/>
            <a:ext cx="53562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if (found || !done)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   System.out.println("Ok");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685800" y="2971800"/>
            <a:ext cx="7540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>
                <a:ea typeface="Courier New" charset="0"/>
                <a:cs typeface="Courier New" charset="0"/>
              </a:rPr>
              <a:t>Sets the boolean variable to true if the value of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total</a:t>
            </a:r>
          </a:p>
          <a:p>
            <a:pPr eaLnBrk="1" hangingPunct="1">
              <a:spcAft>
                <a:spcPts val="600"/>
              </a:spcAft>
            </a:pPr>
            <a:r>
              <a:rPr lang="en-US" altLang="x-none">
                <a:ea typeface="Courier New" charset="0"/>
                <a:cs typeface="Courier New" charset="0"/>
              </a:rPr>
              <a:t>is not equal to the sum of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stock</a:t>
            </a:r>
            <a:r>
              <a:rPr lang="en-US" altLang="x-none">
                <a:ea typeface="Courier New" charset="0"/>
                <a:cs typeface="Courier New" charset="0"/>
              </a:rPr>
              <a:t> and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warehouse 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685800" y="5257800"/>
            <a:ext cx="6013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>
                <a:ea typeface="Courier New" charset="0"/>
                <a:cs typeface="Courier New" charset="0"/>
              </a:rPr>
              <a:t>Prints "Ok" if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found</a:t>
            </a:r>
            <a:r>
              <a:rPr lang="en-US" altLang="x-none">
                <a:ea typeface="Courier New" charset="0"/>
                <a:cs typeface="Courier New" charset="0"/>
              </a:rPr>
              <a:t> is true or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done</a:t>
            </a:r>
            <a:r>
              <a:rPr lang="en-US" altLang="x-none">
                <a:ea typeface="Courier New" charset="0"/>
                <a:cs typeface="Courier New" charset="0"/>
              </a:rPr>
              <a:t> is false</a:t>
            </a:r>
            <a:endParaRPr lang="en-US" altLang="x-none">
              <a:latin typeface="Courier New" charset="0"/>
              <a:ea typeface="Courier New" charset="0"/>
              <a:cs typeface="Courier New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The if-else Statement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410200"/>
          </a:xfrm>
          <a:noFill/>
        </p:spPr>
        <p:txBody>
          <a:bodyPr lIns="92075" tIns="46038" rIns="92075" bIns="46038"/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An </a:t>
            </a:r>
            <a:r>
              <a:rPr lang="en-US" altLang="x-none" i="1"/>
              <a:t>else clause</a:t>
            </a:r>
            <a:r>
              <a:rPr lang="en-US" altLang="x-none"/>
              <a:t> can be added to an </a:t>
            </a:r>
            <a:r>
              <a:rPr lang="en-US" altLang="x-none">
                <a:latin typeface="Courier New" charset="0"/>
              </a:rPr>
              <a:t>if</a:t>
            </a:r>
            <a:r>
              <a:rPr lang="en-US" altLang="x-none"/>
              <a:t> statement to make an </a:t>
            </a:r>
            <a:r>
              <a:rPr lang="en-US" altLang="x-none" i="1"/>
              <a:t>if-else statement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 b="1">
                <a:latin typeface="Courier New" charset="0"/>
              </a:rPr>
              <a:t>				if ( </a:t>
            </a:r>
            <a:r>
              <a:rPr lang="en-US" altLang="x-none" sz="2400" b="1" i="1">
                <a:solidFill>
                  <a:srgbClr val="008000"/>
                </a:solidFill>
                <a:latin typeface="Courier New" charset="0"/>
              </a:rPr>
              <a:t>condition</a:t>
            </a:r>
            <a:r>
              <a:rPr lang="en-US" altLang="x-none" sz="2400" b="1">
                <a:latin typeface="Courier New" charset="0"/>
              </a:rPr>
              <a:t> 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 b="1">
                <a:latin typeface="Courier New" charset="0"/>
              </a:rPr>
              <a:t>				   </a:t>
            </a:r>
            <a:r>
              <a:rPr lang="en-US" altLang="x-none" sz="2400" b="1" i="1">
                <a:solidFill>
                  <a:srgbClr val="008000"/>
                </a:solidFill>
                <a:latin typeface="Courier New" charset="0"/>
              </a:rPr>
              <a:t>statement1</a:t>
            </a:r>
            <a:r>
              <a:rPr lang="en-US" altLang="x-none" sz="2400" b="1">
                <a:latin typeface="Courier New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 b="1">
                <a:latin typeface="Courier New" charset="0"/>
              </a:rPr>
              <a:t>				else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x-none" sz="2400" b="1">
                <a:latin typeface="Courier New" charset="0"/>
              </a:rPr>
              <a:t>				   </a:t>
            </a:r>
            <a:r>
              <a:rPr lang="en-US" altLang="x-none" sz="2400" b="1" i="1">
                <a:solidFill>
                  <a:srgbClr val="008000"/>
                </a:solidFill>
                <a:latin typeface="Courier New" charset="0"/>
              </a:rPr>
              <a:t>statement2</a:t>
            </a:r>
            <a:r>
              <a:rPr lang="en-US" altLang="x-none" sz="2400" b="1">
                <a:latin typeface="Courier New" charset="0"/>
              </a:rPr>
              <a:t>;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If the </a:t>
            </a:r>
            <a:r>
              <a:rPr lang="en-US" altLang="x-none" i="1">
                <a:solidFill>
                  <a:srgbClr val="008000"/>
                </a:solidFill>
              </a:rPr>
              <a:t>condition</a:t>
            </a:r>
            <a:r>
              <a:rPr lang="en-US" altLang="x-none"/>
              <a:t> is true, </a:t>
            </a:r>
            <a:r>
              <a:rPr lang="en-US" altLang="x-none" i="1">
                <a:solidFill>
                  <a:srgbClr val="008000"/>
                </a:solidFill>
              </a:rPr>
              <a:t>statement1</a:t>
            </a:r>
            <a:r>
              <a:rPr lang="en-US" altLang="x-none"/>
              <a:t> is executed;  if the condition is false, </a:t>
            </a:r>
            <a:r>
              <a:rPr lang="en-US" altLang="x-none" i="1">
                <a:solidFill>
                  <a:srgbClr val="008000"/>
                </a:solidFill>
              </a:rPr>
              <a:t>statement2</a:t>
            </a:r>
            <a:r>
              <a:rPr lang="en-US" altLang="x-none"/>
              <a:t> is executed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One or the other will be executed, but not both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Wages.java</a:t>
            </a:r>
            <a:endParaRPr lang="en-US" altLang="x-none"/>
          </a:p>
          <a:p>
            <a:pPr>
              <a:spcBef>
                <a:spcPct val="0"/>
              </a:spcBef>
              <a:spcAft>
                <a:spcPts val="1800"/>
              </a:spcAft>
            </a:pPr>
            <a:endParaRPr lang="en-US" altLang="x-none" b="1">
              <a:latin typeface="Courier New" charset="0"/>
            </a:endParaRPr>
          </a:p>
          <a:p>
            <a:pPr>
              <a:spcBef>
                <a:spcPct val="0"/>
              </a:spcBef>
              <a:spcAft>
                <a:spcPts val="1800"/>
              </a:spcAft>
            </a:pPr>
            <a:endParaRPr lang="en-US" altLang="x-none">
              <a:latin typeface="Courier New" charset="0"/>
            </a:endParaRPr>
          </a:p>
        </p:txBody>
      </p:sp>
      <p:sp>
        <p:nvSpPr>
          <p:cNvPr id="51204" name="Footer Placeholder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52227" name="TextBox 5"/>
          <p:cNvSpPr txBox="1">
            <a:spLocks noChangeArrowheads="1"/>
          </p:cNvSpPr>
          <p:nvPr/>
        </p:nvSpPr>
        <p:spPr bwMode="auto">
          <a:xfrm>
            <a:off x="609600" y="711200"/>
            <a:ext cx="7910513" cy="5448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Wages.java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an if-else statement.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java.text.NumberFormat;</a:t>
            </a: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java.util.Scanner;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Wages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Reads the number of hours worked and calculates wages.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final double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RATE = 8.25;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regular pay rate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final int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STANDARD = 40;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standard hours in a work week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Scanner scan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Scanner(System.in);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double pay = 0.0;</a:t>
            </a:r>
          </a:p>
          <a:p>
            <a:pPr eaLnBrk="1" hangingPunct="1"/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53251" name="TextBox 5"/>
          <p:cNvSpPr txBox="1">
            <a:spLocks noChangeArrowheads="1"/>
          </p:cNvSpPr>
          <p:nvPr/>
        </p:nvSpPr>
        <p:spPr bwMode="auto">
          <a:xfrm>
            <a:off x="609600" y="1165225"/>
            <a:ext cx="7910513" cy="39401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("Enter the number of hours worked: ");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hours =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scan.nextInt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();</a:t>
            </a:r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// Pay overtime at "time and a half"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(hours &gt; STANDARD)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pay = STANDARD * RATE + (hours-STANDARD) * (RATE * 1.5);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pay = hours * RATE;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NumberFormat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fmt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NumberFormat.getCurrencyInstance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("Gross earnings: " +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fmt.format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(pay));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54275" name="TextBox 5"/>
          <p:cNvSpPr txBox="1">
            <a:spLocks noChangeArrowheads="1"/>
          </p:cNvSpPr>
          <p:nvPr/>
        </p:nvSpPr>
        <p:spPr bwMode="auto">
          <a:xfrm>
            <a:off x="609600" y="1165225"/>
            <a:ext cx="7910513" cy="39401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System.out.print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Enter the number of hours worked: ");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hours =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scan.nextInt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();</a:t>
            </a:r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// Pay overtime at "time and a half"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(hours &gt; STANDARD)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pay = STANDARD * RATE + (hours-STANDARD) * (RATE * 1.5);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pay = hours * RATE;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NumberFormat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fmt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NumberFormat.getCurrencyInstance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("Gross earnings: " +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fmt.format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(pay));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208213" y="1066800"/>
            <a:ext cx="4802187" cy="15382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x-none" b="1" u="sng">
                <a:ea typeface="Courier New" charset="0"/>
                <a:cs typeface="Courier New" charset="0"/>
              </a:rPr>
              <a:t>Sample Run</a:t>
            </a:r>
            <a:endParaRPr lang="en-US" altLang="x-none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Enter the number of hours worked: </a:t>
            </a:r>
            <a:r>
              <a:rPr lang="en-US" altLang="x-none" sz="16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46</a:t>
            </a:r>
          </a:p>
          <a:p>
            <a:pPr eaLnBrk="1" hangingPunct="1"/>
            <a:endParaRPr lang="en-US" altLang="x-none" sz="16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Gross earnings: $404.25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Logic of an if-else statement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048000" y="1295400"/>
            <a:ext cx="2057400" cy="1752600"/>
            <a:chOff x="2160" y="864"/>
            <a:chExt cx="1296" cy="1104"/>
          </a:xfrm>
        </p:grpSpPr>
        <p:sp>
          <p:nvSpPr>
            <p:cNvPr id="55314" name="AutoShape 23"/>
            <p:cNvSpPr>
              <a:spLocks noChangeArrowheads="1"/>
            </p:cNvSpPr>
            <p:nvPr/>
          </p:nvSpPr>
          <p:spPr bwMode="auto">
            <a:xfrm>
              <a:off x="2160" y="1296"/>
              <a:ext cx="1296" cy="672"/>
            </a:xfrm>
            <a:prstGeom prst="diamond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55315" name="Text Box 24"/>
            <p:cNvSpPr txBox="1">
              <a:spLocks noChangeArrowheads="1"/>
            </p:cNvSpPr>
            <p:nvPr/>
          </p:nvSpPr>
          <p:spPr bwMode="auto">
            <a:xfrm>
              <a:off x="2412" y="1420"/>
              <a:ext cx="79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1800" b="1">
                  <a:latin typeface="Arial Unicode MS" charset="0"/>
                </a:rPr>
                <a:t>condition</a:t>
              </a:r>
            </a:p>
            <a:p>
              <a:pPr algn="ctr" eaLnBrk="1" hangingPunct="1"/>
              <a:r>
                <a:rPr lang="en-US" altLang="x-none" sz="1800" b="1">
                  <a:latin typeface="Arial Unicode MS" charset="0"/>
                </a:rPr>
                <a:t>evaluated</a:t>
              </a:r>
              <a:endParaRPr lang="en-US" altLang="x-none">
                <a:latin typeface="Arial Unicode MS" charset="0"/>
              </a:endParaRPr>
            </a:p>
          </p:txBody>
        </p:sp>
        <p:cxnSp>
          <p:nvCxnSpPr>
            <p:cNvPr id="55316" name="AutoShape 25"/>
            <p:cNvCxnSpPr>
              <a:cxnSpLocks noChangeShapeType="1"/>
            </p:cNvCxnSpPr>
            <p:nvPr/>
          </p:nvCxnSpPr>
          <p:spPr bwMode="auto">
            <a:xfrm>
              <a:off x="2808" y="864"/>
              <a:ext cx="0" cy="432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4602" name="AutoShape 26"/>
          <p:cNvCxnSpPr>
            <a:cxnSpLocks noChangeShapeType="1"/>
          </p:cNvCxnSpPr>
          <p:nvPr/>
        </p:nvCxnSpPr>
        <p:spPr bwMode="auto">
          <a:xfrm>
            <a:off x="4076700" y="4329113"/>
            <a:ext cx="0" cy="1081087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3276600" y="3048000"/>
            <a:ext cx="1600200" cy="1295400"/>
            <a:chOff x="2064" y="1920"/>
            <a:chExt cx="1008" cy="816"/>
          </a:xfrm>
        </p:grpSpPr>
        <p:sp>
          <p:nvSpPr>
            <p:cNvPr id="55310" name="Rectangle 29"/>
            <p:cNvSpPr>
              <a:spLocks noChangeArrowheads="1"/>
            </p:cNvSpPr>
            <p:nvPr/>
          </p:nvSpPr>
          <p:spPr bwMode="auto">
            <a:xfrm>
              <a:off x="2064" y="2496"/>
              <a:ext cx="1008" cy="240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55311" name="Text Box 30"/>
            <p:cNvSpPr txBox="1">
              <a:spLocks noChangeArrowheads="1"/>
            </p:cNvSpPr>
            <p:nvPr/>
          </p:nvSpPr>
          <p:spPr bwMode="auto">
            <a:xfrm>
              <a:off x="2102" y="2496"/>
              <a:ext cx="9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1800" b="1">
                  <a:latin typeface="Arial Unicode MS" charset="0"/>
                </a:rPr>
                <a:t>statement1</a:t>
              </a:r>
              <a:endParaRPr lang="en-US" altLang="x-none">
                <a:latin typeface="Arial Unicode MS" charset="0"/>
              </a:endParaRPr>
            </a:p>
          </p:txBody>
        </p:sp>
        <p:cxnSp>
          <p:nvCxnSpPr>
            <p:cNvPr id="55312" name="AutoShape 31"/>
            <p:cNvCxnSpPr>
              <a:cxnSpLocks noChangeShapeType="1"/>
              <a:stCxn id="55314" idx="2"/>
              <a:endCxn id="55310" idx="0"/>
            </p:cNvCxnSpPr>
            <p:nvPr/>
          </p:nvCxnSpPr>
          <p:spPr bwMode="auto">
            <a:xfrm>
              <a:off x="2568" y="1920"/>
              <a:ext cx="0" cy="576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313" name="Text Box 32"/>
            <p:cNvSpPr txBox="1">
              <a:spLocks noChangeArrowheads="1"/>
            </p:cNvSpPr>
            <p:nvPr/>
          </p:nvSpPr>
          <p:spPr bwMode="auto">
            <a:xfrm>
              <a:off x="2589" y="2064"/>
              <a:ext cx="4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1800" b="1">
                  <a:solidFill>
                    <a:srgbClr val="008000"/>
                  </a:solidFill>
                  <a:latin typeface="Arial Unicode MS" charset="0"/>
                </a:rPr>
                <a:t>true</a:t>
              </a:r>
              <a:endParaRPr lang="en-US" altLang="x-none">
                <a:solidFill>
                  <a:srgbClr val="008000"/>
                </a:solidFill>
                <a:latin typeface="Arial Unicode MS" charset="0"/>
              </a:endParaRPr>
            </a:p>
          </p:txBody>
        </p:sp>
      </p:grpSp>
      <p:cxnSp>
        <p:nvCxnSpPr>
          <p:cNvPr id="24618" name="AutoShape 42"/>
          <p:cNvCxnSpPr>
            <a:cxnSpLocks noChangeShapeType="1"/>
            <a:stCxn id="55309" idx="2"/>
          </p:cNvCxnSpPr>
          <p:nvPr/>
        </p:nvCxnSpPr>
        <p:spPr bwMode="auto">
          <a:xfrm rot="5400000">
            <a:off x="4776788" y="3668713"/>
            <a:ext cx="547687" cy="1868487"/>
          </a:xfrm>
          <a:prstGeom prst="bentConnector2">
            <a:avLst/>
          </a:prstGeom>
          <a:noFill/>
          <a:ln w="31750">
            <a:solidFill>
              <a:srgbClr val="FF0000"/>
            </a:solidFill>
            <a:miter lim="800000"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5105400" y="2514600"/>
            <a:ext cx="1676400" cy="1828800"/>
            <a:chOff x="3216" y="1584"/>
            <a:chExt cx="1056" cy="1152"/>
          </a:xfrm>
        </p:grpSpPr>
        <p:sp>
          <p:nvSpPr>
            <p:cNvPr id="55305" name="Text Box 34"/>
            <p:cNvSpPr txBox="1">
              <a:spLocks noChangeArrowheads="1"/>
            </p:cNvSpPr>
            <p:nvPr/>
          </p:nvSpPr>
          <p:spPr bwMode="auto">
            <a:xfrm>
              <a:off x="3779" y="2064"/>
              <a:ext cx="4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1800" b="1">
                  <a:solidFill>
                    <a:srgbClr val="008000"/>
                  </a:solidFill>
                  <a:latin typeface="Arial Unicode MS" charset="0"/>
                </a:rPr>
                <a:t>false</a:t>
              </a:r>
              <a:endParaRPr lang="en-US" altLang="x-none">
                <a:solidFill>
                  <a:srgbClr val="008000"/>
                </a:solidFill>
                <a:latin typeface="Arial Unicode MS" charset="0"/>
              </a:endParaRPr>
            </a:p>
          </p:txBody>
        </p:sp>
        <p:cxnSp>
          <p:nvCxnSpPr>
            <p:cNvPr id="55306" name="AutoShape 35"/>
            <p:cNvCxnSpPr>
              <a:cxnSpLocks noChangeShapeType="1"/>
              <a:endCxn id="55309" idx="0"/>
            </p:cNvCxnSpPr>
            <p:nvPr/>
          </p:nvCxnSpPr>
          <p:spPr bwMode="auto">
            <a:xfrm rot="16200000" flipH="1">
              <a:off x="3037" y="1763"/>
              <a:ext cx="912" cy="553"/>
            </a:xfrm>
            <a:prstGeom prst="bentConnector3">
              <a:avLst>
                <a:gd name="adj1" fmla="val -5"/>
              </a:avLst>
            </a:prstGeom>
            <a:noFill/>
            <a:ln w="31750">
              <a:solidFill>
                <a:srgbClr val="FF0000"/>
              </a:solidFill>
              <a:miter lim="800000"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5307" name="Group 44"/>
            <p:cNvGrpSpPr>
              <a:grpSpLocks/>
            </p:cNvGrpSpPr>
            <p:nvPr/>
          </p:nvGrpSpPr>
          <p:grpSpPr bwMode="auto">
            <a:xfrm>
              <a:off x="3264" y="2496"/>
              <a:ext cx="1008" cy="240"/>
              <a:chOff x="3264" y="2496"/>
              <a:chExt cx="1008" cy="240"/>
            </a:xfrm>
          </p:grpSpPr>
          <p:sp>
            <p:nvSpPr>
              <p:cNvPr id="55308" name="Rectangle 38"/>
              <p:cNvSpPr>
                <a:spLocks noChangeArrowheads="1"/>
              </p:cNvSpPr>
              <p:nvPr/>
            </p:nvSpPr>
            <p:spPr bwMode="auto">
              <a:xfrm>
                <a:off x="3264" y="2496"/>
                <a:ext cx="1008" cy="240"/>
              </a:xfrm>
              <a:prstGeom prst="rect">
                <a:avLst/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x-none" altLang="x-none" sz="1800"/>
              </a:p>
            </p:txBody>
          </p:sp>
          <p:sp>
            <p:nvSpPr>
              <p:cNvPr id="55309" name="Text Box 39"/>
              <p:cNvSpPr txBox="1">
                <a:spLocks noChangeArrowheads="1"/>
              </p:cNvSpPr>
              <p:nvPr/>
            </p:nvSpPr>
            <p:spPr bwMode="auto">
              <a:xfrm>
                <a:off x="3302" y="2496"/>
                <a:ext cx="93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x-none" sz="1800" b="1">
                    <a:latin typeface="Arial Unicode MS" charset="0"/>
                  </a:rPr>
                  <a:t>statement2</a:t>
                </a:r>
                <a:endParaRPr lang="en-US" altLang="x-none">
                  <a:latin typeface="Arial Unicode MS" charset="0"/>
                </a:endParaRPr>
              </a:p>
            </p:txBody>
          </p:sp>
        </p:grpSp>
      </p:grpSp>
      <p:sp>
        <p:nvSpPr>
          <p:cNvPr id="55304" name="Footer Placeholder 20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Coin Class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4267200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x-none"/>
              <a:t>Let's look at an example that uses a class that represents a coin that can be flipped</a:t>
            </a:r>
          </a:p>
          <a:p>
            <a:pPr>
              <a:spcBef>
                <a:spcPct val="70000"/>
              </a:spcBef>
            </a:pPr>
            <a:r>
              <a:rPr lang="en-US" altLang="x-none"/>
              <a:t>Instance data is used to indicate which face (heads or tails) is currently showing</a:t>
            </a:r>
          </a:p>
          <a:p>
            <a:pPr>
              <a:spcBef>
                <a:spcPct val="70000"/>
              </a:spcBef>
            </a:pPr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CoinFlip.java </a:t>
            </a:r>
          </a:p>
          <a:p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Coin.java </a:t>
            </a:r>
          </a:p>
        </p:txBody>
      </p:sp>
      <p:sp>
        <p:nvSpPr>
          <p:cNvPr id="5632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Outline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2514600" y="1219200"/>
            <a:ext cx="493757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/>
              <a:t>Boolean Expressions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The </a:t>
            </a:r>
            <a:r>
              <a:rPr lang="en-US" sz="2400" b="1" dirty="0">
                <a:latin typeface="Courier New"/>
                <a:cs typeface="Courier New"/>
              </a:rPr>
              <a:t>if</a:t>
            </a:r>
            <a:r>
              <a:rPr lang="en-US" sz="2400" b="1" dirty="0">
                <a:latin typeface="+mn-lt"/>
                <a:cs typeface="Courier New"/>
              </a:rPr>
              <a:t> </a:t>
            </a:r>
            <a:r>
              <a:rPr lang="en-US" sz="2400" b="1" dirty="0"/>
              <a:t>Statement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Comparing Data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The </a:t>
            </a:r>
            <a:r>
              <a:rPr lang="en-US" sz="2400" b="1" dirty="0">
                <a:latin typeface="Courier New"/>
                <a:cs typeface="Courier New"/>
              </a:rPr>
              <a:t>while</a:t>
            </a:r>
            <a:r>
              <a:rPr lang="en-US" sz="2400" b="1" dirty="0">
                <a:cs typeface="Courier New"/>
              </a:rPr>
              <a:t> </a:t>
            </a:r>
            <a:r>
              <a:rPr lang="en-US" sz="2400" b="1" dirty="0"/>
              <a:t>Statement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 err="1"/>
              <a:t>Iterators</a:t>
            </a:r>
            <a:endParaRPr lang="en-US" sz="2400" b="1" dirty="0"/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The </a:t>
            </a:r>
            <a:r>
              <a:rPr lang="en-US" sz="2400" b="1" dirty="0" err="1">
                <a:latin typeface="Courier New"/>
                <a:cs typeface="Courier New"/>
              </a:rPr>
              <a:t>ArrayList</a:t>
            </a:r>
            <a:r>
              <a:rPr lang="en-US" sz="2400" b="1" dirty="0">
                <a:cs typeface="Courier New"/>
              </a:rPr>
              <a:t> </a:t>
            </a:r>
            <a:r>
              <a:rPr lang="en-US" sz="2400" b="1" dirty="0"/>
              <a:t>Class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Determining Event </a:t>
            </a:r>
            <a:r>
              <a:rPr lang="en-US" sz="2400" b="1" dirty="0" smtClean="0"/>
              <a:t>Sources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 smtClean="0"/>
              <a:t>Managing Fonts</a:t>
            </a:r>
            <a:endParaRPr lang="en-US" sz="2400" b="1" dirty="0"/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Check Boxes and Radio Buttons</a:t>
            </a:r>
          </a:p>
        </p:txBody>
      </p:sp>
      <p:sp>
        <p:nvSpPr>
          <p:cNvPr id="83972" name="AutoShape 4"/>
          <p:cNvSpPr>
            <a:spLocks noChangeArrowheads="1"/>
          </p:cNvSpPr>
          <p:nvPr/>
        </p:nvSpPr>
        <p:spPr bwMode="auto">
          <a:xfrm>
            <a:off x="1676400" y="130175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x-none" altLang="x-none" sz="1800"/>
          </a:p>
        </p:txBody>
      </p:sp>
      <p:sp>
        <p:nvSpPr>
          <p:cNvPr id="29701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utoUpdateAnimBg="0"/>
      <p:bldP spid="8397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57347" name="TextBox 5"/>
          <p:cNvSpPr txBox="1">
            <a:spLocks noChangeArrowheads="1"/>
          </p:cNvSpPr>
          <p:nvPr/>
        </p:nvSpPr>
        <p:spPr bwMode="auto">
          <a:xfrm>
            <a:off x="609600" y="585788"/>
            <a:ext cx="7910513" cy="56626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CoinFlip.java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an if-else statement.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CoinFlip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Creates a Coin object, flips it, and prints the results.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Coin myCoin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Coin();</a:t>
            </a:r>
          </a:p>
          <a:p>
            <a:pPr eaLnBrk="1" hangingPunct="1"/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myCoin.flip();</a:t>
            </a:r>
          </a:p>
          <a:p>
            <a:pPr eaLnBrk="1" hangingPunct="1"/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System.out.println(myCoin);</a:t>
            </a:r>
          </a:p>
          <a:p>
            <a:pPr eaLnBrk="1" hangingPunct="1"/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(myCoin.isHeads())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   System.out.println("You win.");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   System.out.println("Better luck next time.");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x-none" sz="1400" b="1">
              <a:solidFill>
                <a:srgbClr val="000000"/>
              </a:solidFill>
              <a:ea typeface="Courier New" charset="0"/>
              <a:cs typeface="Courier New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57347" name="TextBox 5"/>
          <p:cNvSpPr txBox="1">
            <a:spLocks noChangeArrowheads="1"/>
          </p:cNvSpPr>
          <p:nvPr/>
        </p:nvSpPr>
        <p:spPr bwMode="auto">
          <a:xfrm>
            <a:off x="609600" y="585788"/>
            <a:ext cx="7910513" cy="56626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CoinFlip.java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an if-else statement.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CoinFlip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Creates a Coin object, flips it, and prints the results.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Coin myCoin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Coin();</a:t>
            </a:r>
          </a:p>
          <a:p>
            <a:pPr eaLnBrk="1" hangingPunct="1"/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myCoin.flip();</a:t>
            </a:r>
          </a:p>
          <a:p>
            <a:pPr eaLnBrk="1" hangingPunct="1"/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System.out.println(myCoin);</a:t>
            </a:r>
          </a:p>
          <a:p>
            <a:pPr eaLnBrk="1" hangingPunct="1"/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(myCoin.isHeads())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   System.out.println("You win.");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   System.out.println("Better luck next time.");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x-none" sz="1400" b="1">
              <a:solidFill>
                <a:srgbClr val="000000"/>
              </a:solidFill>
              <a:ea typeface="Courier New" charset="0"/>
              <a:cs typeface="Courier New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865438" y="457200"/>
            <a:ext cx="3078162" cy="12922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x-none" b="1" u="sng">
                <a:ea typeface="Courier New" charset="0"/>
                <a:cs typeface="Courier New" charset="0"/>
              </a:rPr>
              <a:t>Sample Run</a:t>
            </a:r>
            <a:endParaRPr lang="en-US" altLang="x-none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Tails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Better luck next time.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59395" name="TextBox 5"/>
          <p:cNvSpPr txBox="1">
            <a:spLocks noChangeArrowheads="1"/>
          </p:cNvSpPr>
          <p:nvPr/>
        </p:nvSpPr>
        <p:spPr bwMode="auto">
          <a:xfrm>
            <a:off x="609600" y="762000"/>
            <a:ext cx="7910513" cy="5016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Coin.java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Represents a coin with two sides that can be flipped.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Coin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private final int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HEADS = 0;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private final int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TAILS = 1;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private int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face;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Sets up the coin by flipping it initially.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Coin()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flip();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60419" name="TextBox 5"/>
          <p:cNvSpPr txBox="1">
            <a:spLocks noChangeArrowheads="1"/>
          </p:cNvSpPr>
          <p:nvPr/>
        </p:nvSpPr>
        <p:spPr bwMode="auto">
          <a:xfrm>
            <a:off x="609600" y="963613"/>
            <a:ext cx="7910513" cy="4370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Flips the coin by randomly choosing a face value.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void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flip()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face = (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) (Math.random() * 2);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Returns true if the current face of the coin is heads.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boolean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isHeads()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return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(face == HEADS);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61443" name="TextBox 5"/>
          <p:cNvSpPr txBox="1">
            <a:spLocks noChangeArrowheads="1"/>
          </p:cNvSpPr>
          <p:nvPr/>
        </p:nvSpPr>
        <p:spPr bwMode="auto">
          <a:xfrm>
            <a:off x="609600" y="1241425"/>
            <a:ext cx="7910513" cy="39401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Returns the current face of the coin as a string.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String toString()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String faceName;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(face == HEADS)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faceName = "Heads";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faceName = "Tails";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return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faceName;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x-none" sz="1400" b="1">
              <a:ea typeface="Courier New" charset="0"/>
              <a:cs typeface="Courier New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Indentation Revisited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48006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Remember that indentation is for the human reader, and is ignored by the compiler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		if (depth &gt;= UPPER_LIMIT)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		   delta = 100;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		else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		   System.out.println("Reseting Delta");</a:t>
            </a:r>
          </a:p>
          <a:p>
            <a:pPr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		   delta = 0;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Despite what the indentation implies,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delta</a:t>
            </a:r>
            <a:r>
              <a:rPr lang="en-US" altLang="x-none">
                <a:ea typeface="Courier New" charset="0"/>
                <a:cs typeface="Courier New" charset="0"/>
              </a:rPr>
              <a:t> </a:t>
            </a:r>
            <a:r>
              <a:rPr lang="en-US" altLang="x-none"/>
              <a:t>will be set to 0 no matter what</a:t>
            </a:r>
          </a:p>
        </p:txBody>
      </p:sp>
      <p:sp>
        <p:nvSpPr>
          <p:cNvPr id="102407" name="AutoShape 7"/>
          <p:cNvSpPr>
            <a:spLocks noChangeArrowheads="1"/>
          </p:cNvSpPr>
          <p:nvPr/>
        </p:nvSpPr>
        <p:spPr bwMode="auto">
          <a:xfrm>
            <a:off x="1524000" y="3124200"/>
            <a:ext cx="1371600" cy="1219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762" y="16478"/>
                </a:moveTo>
                <a:cubicBezTo>
                  <a:pt x="19069" y="14874"/>
                  <a:pt x="19784" y="12869"/>
                  <a:pt x="19784" y="10800"/>
                </a:cubicBezTo>
                <a:cubicBezTo>
                  <a:pt x="19784" y="5838"/>
                  <a:pt x="15761" y="1816"/>
                  <a:pt x="10800" y="1816"/>
                </a:cubicBezTo>
                <a:cubicBezTo>
                  <a:pt x="8730" y="1815"/>
                  <a:pt x="6725" y="2530"/>
                  <a:pt x="5121" y="3837"/>
                </a:cubicBezTo>
                <a:close/>
                <a:moveTo>
                  <a:pt x="3837" y="5121"/>
                </a:moveTo>
                <a:cubicBezTo>
                  <a:pt x="2530" y="6725"/>
                  <a:pt x="1815" y="8730"/>
                  <a:pt x="1815" y="10799"/>
                </a:cubicBezTo>
                <a:cubicBezTo>
                  <a:pt x="1816" y="15761"/>
                  <a:pt x="5838" y="19784"/>
                  <a:pt x="10800" y="19784"/>
                </a:cubicBezTo>
                <a:cubicBezTo>
                  <a:pt x="12869" y="19784"/>
                  <a:pt x="14874" y="19069"/>
                  <a:pt x="16478" y="17762"/>
                </a:cubicBezTo>
                <a:close/>
              </a:path>
            </a:pathLst>
          </a:custGeom>
          <a:gradFill rotWithShape="0">
            <a:gsLst>
              <a:gs pos="0">
                <a:srgbClr val="FF0000">
                  <a:alpha val="39998"/>
                </a:srgbClr>
              </a:gs>
              <a:gs pos="100000">
                <a:srgbClr val="760000">
                  <a:alpha val="39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x-none" altLang="x-none" sz="1800"/>
          </a:p>
        </p:txBody>
      </p:sp>
      <p:sp>
        <p:nvSpPr>
          <p:cNvPr id="62469" name="Footer Placeholder 7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Block Statements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2438400"/>
          </a:xfrm>
          <a:noFill/>
        </p:spPr>
        <p:txBody>
          <a:bodyPr lIns="92075" tIns="46038" rIns="92075" bIns="46038"/>
          <a:lstStyle/>
          <a:p>
            <a:pPr>
              <a:spcBef>
                <a:spcPct val="75000"/>
              </a:spcBef>
            </a:pPr>
            <a:r>
              <a:rPr lang="en-US" altLang="x-none"/>
              <a:t>Several statements can be grouped together into a </a:t>
            </a:r>
            <a:r>
              <a:rPr lang="en-US" altLang="x-none" i="1"/>
              <a:t>block statement </a:t>
            </a:r>
            <a:r>
              <a:rPr lang="en-US" altLang="x-none"/>
              <a:t>delimited by braces</a:t>
            </a:r>
            <a:endParaRPr lang="en-US" altLang="x-none" i="1"/>
          </a:p>
          <a:p>
            <a:pPr>
              <a:spcBef>
                <a:spcPct val="75000"/>
              </a:spcBef>
            </a:pPr>
            <a:r>
              <a:rPr lang="en-US" altLang="x-none"/>
              <a:t>A block statement can be used wherever a statement is called for in the Java syntax rules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447800" y="3657600"/>
            <a:ext cx="64643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b="1">
                <a:latin typeface="Courier New" charset="0"/>
              </a:rPr>
              <a:t>if (total &gt; MAX)</a:t>
            </a:r>
          </a:p>
          <a:p>
            <a:pPr eaLnBrk="1" hangingPunct="1"/>
            <a:r>
              <a:rPr lang="en-US" altLang="x-none" b="1" dirty="0">
                <a:latin typeface="Courier New" charset="0"/>
              </a:rPr>
              <a:t>{</a:t>
            </a:r>
          </a:p>
          <a:p>
            <a:pPr eaLnBrk="1" hangingPunct="1"/>
            <a:r>
              <a:rPr lang="en-US" altLang="x-none" b="1" dirty="0">
                <a:latin typeface="Courier New" charset="0"/>
              </a:rPr>
              <a:t>   </a:t>
            </a:r>
            <a:r>
              <a:rPr lang="en-US" altLang="x-none" b="1" dirty="0" err="1">
                <a:latin typeface="Courier New" charset="0"/>
              </a:rPr>
              <a:t>System.out.println</a:t>
            </a:r>
            <a:r>
              <a:rPr lang="en-US" altLang="x-none" b="1" dirty="0">
                <a:latin typeface="Courier New" charset="0"/>
              </a:rPr>
              <a:t>("Error!!");</a:t>
            </a:r>
          </a:p>
          <a:p>
            <a:pPr eaLnBrk="1" hangingPunct="1"/>
            <a:r>
              <a:rPr lang="en-US" altLang="x-none" b="1" dirty="0">
                <a:latin typeface="Courier New" charset="0"/>
              </a:rPr>
              <a:t>   </a:t>
            </a:r>
            <a:r>
              <a:rPr lang="en-US" altLang="x-none" b="1" dirty="0" err="1">
                <a:latin typeface="Courier New" charset="0"/>
              </a:rPr>
              <a:t>errorCount</a:t>
            </a:r>
            <a:r>
              <a:rPr lang="en-US" altLang="x-none" b="1" dirty="0">
                <a:latin typeface="Courier New" charset="0"/>
              </a:rPr>
              <a:t>++;</a:t>
            </a:r>
          </a:p>
          <a:p>
            <a:pPr eaLnBrk="1" hangingPunct="1"/>
            <a:r>
              <a:rPr lang="en-US" altLang="x-none" b="1" dirty="0">
                <a:latin typeface="Courier New" charset="0"/>
              </a:rPr>
              <a:t>}</a:t>
            </a:r>
            <a:endParaRPr lang="en-US" altLang="x-none" dirty="0">
              <a:latin typeface="Times New Roman" charset="0"/>
            </a:endParaRPr>
          </a:p>
        </p:txBody>
      </p:sp>
      <p:sp>
        <p:nvSpPr>
          <p:cNvPr id="63493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Block Statements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3340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if</a:t>
            </a:r>
            <a:r>
              <a:rPr lang="en-US" altLang="x-none"/>
              <a:t> clause, or the </a:t>
            </a:r>
            <a:r>
              <a:rPr lang="en-US" altLang="x-none">
                <a:latin typeface="Courier New" charset="0"/>
              </a:rPr>
              <a:t>else</a:t>
            </a:r>
            <a:r>
              <a:rPr lang="en-US" altLang="x-none"/>
              <a:t> clause, or both, could govern block statements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endParaRPr lang="en-US" altLang="x-none"/>
          </a:p>
          <a:p>
            <a:pPr>
              <a:lnSpc>
                <a:spcPct val="90000"/>
              </a:lnSpc>
              <a:spcBef>
                <a:spcPct val="75000"/>
              </a:spcBef>
            </a:pPr>
            <a:endParaRPr lang="en-US" altLang="x-none"/>
          </a:p>
          <a:p>
            <a:pPr>
              <a:lnSpc>
                <a:spcPct val="90000"/>
              </a:lnSpc>
              <a:spcBef>
                <a:spcPct val="75000"/>
              </a:spcBef>
            </a:pPr>
            <a:endParaRPr lang="en-US" altLang="x-none"/>
          </a:p>
          <a:p>
            <a:pPr>
              <a:lnSpc>
                <a:spcPct val="90000"/>
              </a:lnSpc>
              <a:spcBef>
                <a:spcPct val="75000"/>
              </a:spcBef>
            </a:pPr>
            <a:endParaRPr lang="en-US" altLang="x-none"/>
          </a:p>
          <a:p>
            <a:pPr>
              <a:lnSpc>
                <a:spcPct val="90000"/>
              </a:lnSpc>
              <a:spcBef>
                <a:spcPct val="75000"/>
              </a:spcBef>
              <a:buFontTx/>
              <a:buNone/>
            </a:pPr>
            <a:endParaRPr lang="en-US" altLang="x-none"/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Guessing.java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1371600" y="2209800"/>
            <a:ext cx="664845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2000" b="1">
                <a:latin typeface="Courier New" charset="0"/>
              </a:rPr>
              <a:t>if (total &gt; MAX)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{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System.out.println("Error!!");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errorCount++;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}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else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{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System.out.println("Total: " + total);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current = total*2;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}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64517" name="Footer Placeholder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9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65539" name="TextBox 5"/>
          <p:cNvSpPr txBox="1">
            <a:spLocks noChangeArrowheads="1"/>
          </p:cNvSpPr>
          <p:nvPr/>
        </p:nvSpPr>
        <p:spPr bwMode="auto">
          <a:xfrm>
            <a:off x="609600" y="381000"/>
            <a:ext cx="7910513" cy="5448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Guessing.java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a block statement in an if-else.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java.util.*;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Guessing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Plays a simple guessing game with the user.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final int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MAX = 10;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answer, guess;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Scanner scan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Scanner(System.in);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Random generator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Random();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answer = generator.nextInt(MAX) + 1;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66563" name="TextBox 5"/>
          <p:cNvSpPr txBox="1">
            <a:spLocks noChangeArrowheads="1"/>
          </p:cNvSpPr>
          <p:nvPr/>
        </p:nvSpPr>
        <p:spPr bwMode="auto">
          <a:xfrm>
            <a:off x="609600" y="1304925"/>
            <a:ext cx="7910513" cy="3724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System.out.print("I'm thinking of a number between 1 and "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            + MAX + ". Guess what it is: ");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guess = scan.nextInt();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(guess == answer)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System.out.println("You got it! Good guessing!");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System.out.println("That is not correct, sorry.");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System.out.println("The number was " + answer);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Flow of Control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181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x-none"/>
              <a:t>Unless specified otherwise, the order of statement execution through a method is linear: one after another</a:t>
            </a:r>
          </a:p>
          <a:p>
            <a:pPr>
              <a:spcBef>
                <a:spcPct val="70000"/>
              </a:spcBef>
            </a:pPr>
            <a:r>
              <a:rPr lang="en-US" altLang="x-none"/>
              <a:t>Some programming statements allow us to make decisions and perform repetitions</a:t>
            </a:r>
          </a:p>
          <a:p>
            <a:pPr>
              <a:spcBef>
                <a:spcPct val="70000"/>
              </a:spcBef>
            </a:pPr>
            <a:r>
              <a:rPr lang="en-US" altLang="x-none"/>
              <a:t>These decisions are based on </a:t>
            </a:r>
            <a:r>
              <a:rPr lang="en-US" altLang="x-none" i="1"/>
              <a:t>boolean expressions</a:t>
            </a:r>
            <a:r>
              <a:rPr lang="en-US" altLang="x-none"/>
              <a:t> (also called </a:t>
            </a:r>
            <a:r>
              <a:rPr lang="en-US" altLang="x-none" i="1"/>
              <a:t>conditions</a:t>
            </a:r>
            <a:r>
              <a:rPr lang="en-US" altLang="x-none"/>
              <a:t>) that evaluate to true or false</a:t>
            </a:r>
          </a:p>
          <a:p>
            <a:pPr>
              <a:spcBef>
                <a:spcPct val="70000"/>
              </a:spcBef>
            </a:pPr>
            <a:r>
              <a:rPr lang="en-US" altLang="x-none"/>
              <a:t>The order of statement execution is called the </a:t>
            </a:r>
            <a:r>
              <a:rPr lang="en-US" altLang="x-none" i="1"/>
              <a:t>flow of control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67587" name="TextBox 5"/>
          <p:cNvSpPr txBox="1">
            <a:spLocks noChangeArrowheads="1"/>
          </p:cNvSpPr>
          <p:nvPr/>
        </p:nvSpPr>
        <p:spPr bwMode="auto">
          <a:xfrm>
            <a:off x="609600" y="1304925"/>
            <a:ext cx="7910513" cy="3724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System.out.print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I'm thinking of a number between 1 and "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               + MAX + ". Guess what it is: ");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guess =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scan.nextInt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(guess == answer)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("You got it! Good guessing!");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{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("That is not correct, sorry.");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("The number was " + answer);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}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533400" y="1219200"/>
            <a:ext cx="8077200" cy="15382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x-none" b="1" u="sng">
                <a:ea typeface="Courier New" charset="0"/>
                <a:cs typeface="Courier New" charset="0"/>
              </a:rPr>
              <a:t>Sample Run</a:t>
            </a:r>
            <a:endParaRPr lang="en-US" altLang="x-none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I'm thinking of a number between 1 and 10. Guess what it is: </a:t>
            </a:r>
            <a:r>
              <a:rPr lang="en-US" altLang="x-none" sz="16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6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That is not correct, sorry.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The number was 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Nested if Statements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105400"/>
          </a:xfrm>
          <a:noFill/>
        </p:spPr>
        <p:txBody>
          <a:bodyPr lIns="92075" tIns="46038" rIns="92075" bIns="46038"/>
          <a:lstStyle/>
          <a:p>
            <a:pPr>
              <a:spcBef>
                <a:spcPct val="75000"/>
              </a:spcBef>
            </a:pPr>
            <a:r>
              <a:rPr lang="en-US" altLang="x-none"/>
              <a:t>The statement executed as a result of an </a:t>
            </a:r>
            <a:r>
              <a:rPr lang="en-US" altLang="x-none">
                <a:latin typeface="Courier" charset="0"/>
              </a:rPr>
              <a:t>if</a:t>
            </a:r>
            <a:r>
              <a:rPr lang="en-US" altLang="x-none"/>
              <a:t> or </a:t>
            </a:r>
            <a:r>
              <a:rPr lang="en-US" altLang="x-none">
                <a:latin typeface="Courier" charset="0"/>
              </a:rPr>
              <a:t>else</a:t>
            </a:r>
            <a:r>
              <a:rPr lang="en-US" altLang="x-none"/>
              <a:t> clause could be another </a:t>
            </a:r>
            <a:r>
              <a:rPr lang="en-US" altLang="x-none">
                <a:latin typeface="Courier" charset="0"/>
              </a:rPr>
              <a:t>if</a:t>
            </a:r>
            <a:r>
              <a:rPr lang="en-US" altLang="x-none"/>
              <a:t> statement</a:t>
            </a:r>
          </a:p>
          <a:p>
            <a:pPr>
              <a:spcBef>
                <a:spcPct val="75000"/>
              </a:spcBef>
            </a:pPr>
            <a:r>
              <a:rPr lang="en-US" altLang="x-none"/>
              <a:t>These are called </a:t>
            </a:r>
            <a:r>
              <a:rPr lang="en-US" altLang="x-none" i="1"/>
              <a:t>nested if statements</a:t>
            </a:r>
          </a:p>
          <a:p>
            <a:pPr>
              <a:spcBef>
                <a:spcPct val="75000"/>
              </a:spcBef>
            </a:pPr>
            <a:r>
              <a:rPr lang="en-US" altLang="x-none"/>
              <a:t>An </a:t>
            </a:r>
            <a:r>
              <a:rPr lang="en-US" altLang="x-none">
                <a:latin typeface="Courier" charset="0"/>
              </a:rPr>
              <a:t>else</a:t>
            </a:r>
            <a:r>
              <a:rPr lang="en-US" altLang="x-none"/>
              <a:t> clause is matched to the last unmatched </a:t>
            </a:r>
            <a:r>
              <a:rPr lang="en-US" altLang="x-none">
                <a:latin typeface="Courier" charset="0"/>
              </a:rPr>
              <a:t>if</a:t>
            </a:r>
            <a:r>
              <a:rPr lang="en-US" altLang="x-none"/>
              <a:t> (no matter what the indentation implies)</a:t>
            </a:r>
          </a:p>
          <a:p>
            <a:pPr>
              <a:spcBef>
                <a:spcPct val="75000"/>
              </a:spcBef>
            </a:pPr>
            <a:r>
              <a:rPr lang="en-US" altLang="x-none"/>
              <a:t>Braces can be used to specify the </a:t>
            </a:r>
            <a:r>
              <a:rPr lang="en-US" altLang="x-none">
                <a:latin typeface="Courier" charset="0"/>
              </a:rPr>
              <a:t>if</a:t>
            </a:r>
            <a:r>
              <a:rPr lang="en-US" altLang="x-none"/>
              <a:t> statement to which an </a:t>
            </a:r>
            <a:r>
              <a:rPr lang="en-US" altLang="x-none">
                <a:latin typeface="Courier" charset="0"/>
              </a:rPr>
              <a:t>else</a:t>
            </a:r>
            <a:r>
              <a:rPr lang="en-US" altLang="x-none"/>
              <a:t> clause belongs</a:t>
            </a:r>
          </a:p>
          <a:p>
            <a:pPr>
              <a:spcBef>
                <a:spcPct val="75000"/>
              </a:spcBef>
            </a:pPr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MinOfThree.java</a:t>
            </a:r>
          </a:p>
        </p:txBody>
      </p:sp>
      <p:sp>
        <p:nvSpPr>
          <p:cNvPr id="6861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69635" name="TextBox 5"/>
          <p:cNvSpPr txBox="1">
            <a:spLocks noChangeArrowheads="1"/>
          </p:cNvSpPr>
          <p:nvPr/>
        </p:nvSpPr>
        <p:spPr bwMode="auto">
          <a:xfrm>
            <a:off x="609600" y="381000"/>
            <a:ext cx="7910513" cy="5878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MinOfThree.java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nested if statements.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java.util.Scanner;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MinOfThree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Reads three integers from the user and determines the smallest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value.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num1, num2, num3, min = 0;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Scanner scan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Scanner(System.in);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System.out.println("Enter three integers: 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num1 = scan.nextInt();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num2 = scan.nextInt();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num3 = scan.nextInt();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70659" name="TextBox 5"/>
          <p:cNvSpPr txBox="1">
            <a:spLocks noChangeArrowheads="1"/>
          </p:cNvSpPr>
          <p:nvPr/>
        </p:nvSpPr>
        <p:spPr bwMode="auto">
          <a:xfrm>
            <a:off x="609600" y="1228725"/>
            <a:ext cx="7910513" cy="3724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(num1 &lt; num2)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(num1 &lt; num3)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min = num1;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min = num3;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(num2 &lt; num3)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min = num2;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min = num3;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System.out.println("Minimum value: " + min);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71683" name="TextBox 5"/>
          <p:cNvSpPr txBox="1">
            <a:spLocks noChangeArrowheads="1"/>
          </p:cNvSpPr>
          <p:nvPr/>
        </p:nvSpPr>
        <p:spPr bwMode="auto">
          <a:xfrm>
            <a:off x="609600" y="1228725"/>
            <a:ext cx="7910513" cy="3724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(num1 &lt; num2)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(num1 &lt; num3)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min = num1;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min = num3;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(num2 &lt; num3)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min = num2;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min = num3;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System.out.println("Minimum value: " + min);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3581400" y="1066800"/>
            <a:ext cx="2968625" cy="15382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x-none" b="1" u="sng">
                <a:ea typeface="Courier New" charset="0"/>
                <a:cs typeface="Courier New" charset="0"/>
              </a:rPr>
              <a:t>Sample Run</a:t>
            </a:r>
            <a:endParaRPr lang="en-US" altLang="x-none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Enter three integers:</a:t>
            </a:r>
          </a:p>
          <a:p>
            <a:pPr eaLnBrk="1" hangingPunct="1"/>
            <a:r>
              <a:rPr lang="en-US" altLang="x-none" sz="16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84  69  90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Minimum value: 69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Outline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2514600" y="1219200"/>
            <a:ext cx="493757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/>
              <a:t>Boolean Expressions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The </a:t>
            </a:r>
            <a:r>
              <a:rPr lang="en-US" sz="2400" b="1" dirty="0">
                <a:latin typeface="Courier New"/>
                <a:cs typeface="Courier New"/>
              </a:rPr>
              <a:t>if</a:t>
            </a:r>
            <a:r>
              <a:rPr lang="en-US" sz="2400" b="1" dirty="0">
                <a:latin typeface="+mn-lt"/>
                <a:cs typeface="Courier New"/>
              </a:rPr>
              <a:t> </a:t>
            </a:r>
            <a:r>
              <a:rPr lang="en-US" sz="2400" b="1" dirty="0"/>
              <a:t>Statement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Comparing Data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The </a:t>
            </a:r>
            <a:r>
              <a:rPr lang="en-US" sz="2400" b="1" dirty="0">
                <a:latin typeface="Courier New"/>
                <a:cs typeface="Courier New"/>
              </a:rPr>
              <a:t>while</a:t>
            </a:r>
            <a:r>
              <a:rPr lang="en-US" sz="2400" b="1" dirty="0">
                <a:cs typeface="Courier New"/>
              </a:rPr>
              <a:t> </a:t>
            </a:r>
            <a:r>
              <a:rPr lang="en-US" sz="2400" b="1" dirty="0"/>
              <a:t>Statement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 err="1"/>
              <a:t>Iterators</a:t>
            </a:r>
            <a:endParaRPr lang="en-US" sz="2400" b="1" dirty="0"/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The </a:t>
            </a:r>
            <a:r>
              <a:rPr lang="en-US" sz="2400" b="1" dirty="0" err="1">
                <a:latin typeface="Courier New"/>
                <a:cs typeface="Courier New"/>
              </a:rPr>
              <a:t>ArrayList</a:t>
            </a:r>
            <a:r>
              <a:rPr lang="en-US" sz="2400" b="1" dirty="0">
                <a:cs typeface="Courier New"/>
              </a:rPr>
              <a:t> </a:t>
            </a:r>
            <a:r>
              <a:rPr lang="en-US" sz="2400" b="1" dirty="0"/>
              <a:t>Class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Determining Event Sources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Managing Fonts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 smtClean="0"/>
              <a:t>Check </a:t>
            </a:r>
            <a:r>
              <a:rPr lang="en-US" sz="2400" b="1" dirty="0"/>
              <a:t>Boxes and Radio Buttons</a:t>
            </a:r>
          </a:p>
        </p:txBody>
      </p:sp>
      <p:sp>
        <p:nvSpPr>
          <p:cNvPr id="83972" name="AutoShape 4"/>
          <p:cNvSpPr>
            <a:spLocks noChangeArrowheads="1"/>
          </p:cNvSpPr>
          <p:nvPr/>
        </p:nvSpPr>
        <p:spPr bwMode="auto">
          <a:xfrm>
            <a:off x="1676400" y="240665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x-none" altLang="x-none" sz="1800"/>
          </a:p>
        </p:txBody>
      </p:sp>
      <p:sp>
        <p:nvSpPr>
          <p:cNvPr id="72709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utoUpdateAnimBg="0"/>
      <p:bldP spid="8397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Comparing Data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4648200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x-none"/>
              <a:t>When comparing data using boolean expressions, it's important to understand the nuances of certain data types</a:t>
            </a:r>
          </a:p>
          <a:p>
            <a:pPr>
              <a:spcBef>
                <a:spcPct val="70000"/>
              </a:spcBef>
            </a:pPr>
            <a:r>
              <a:rPr lang="en-US" altLang="x-none"/>
              <a:t>Let's examine some key situations:</a:t>
            </a:r>
          </a:p>
          <a:p>
            <a:pPr lvl="1">
              <a:spcBef>
                <a:spcPct val="70000"/>
              </a:spcBef>
            </a:pPr>
            <a:r>
              <a:rPr lang="en-US" altLang="x-none"/>
              <a:t>Comparing floating point values for equality</a:t>
            </a:r>
          </a:p>
          <a:p>
            <a:pPr lvl="1"/>
            <a:r>
              <a:rPr lang="en-US" altLang="x-none"/>
              <a:t>Comparing characters</a:t>
            </a:r>
          </a:p>
          <a:p>
            <a:pPr lvl="1"/>
            <a:r>
              <a:rPr lang="en-US" altLang="x-none"/>
              <a:t>Comparing strings (alphabetical order)</a:t>
            </a:r>
          </a:p>
          <a:p>
            <a:pPr lvl="1"/>
            <a:r>
              <a:rPr lang="en-US" altLang="x-none"/>
              <a:t>Comparing object vs. comparing object references</a:t>
            </a:r>
          </a:p>
        </p:txBody>
      </p:sp>
      <p:sp>
        <p:nvSpPr>
          <p:cNvPr id="7373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Comparing Float Values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105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You should rarely use the equality operator (</a:t>
            </a:r>
            <a:r>
              <a:rPr lang="en-US" altLang="x-none">
                <a:latin typeface="Courier New" charset="0"/>
              </a:rPr>
              <a:t>==</a:t>
            </a:r>
            <a:r>
              <a:rPr lang="en-US" altLang="x-none"/>
              <a:t>) when comparing two floating point values (</a:t>
            </a:r>
            <a:r>
              <a:rPr lang="en-US" altLang="x-none">
                <a:latin typeface="Courier New" charset="0"/>
              </a:rPr>
              <a:t>float</a:t>
            </a:r>
            <a:r>
              <a:rPr lang="en-US" altLang="x-none"/>
              <a:t> or </a:t>
            </a:r>
            <a:r>
              <a:rPr lang="en-US" altLang="x-none">
                <a:latin typeface="Courier New" charset="0"/>
              </a:rPr>
              <a:t>double</a:t>
            </a:r>
            <a:r>
              <a:rPr lang="en-US" altLang="x-none"/>
              <a:t>)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Two floating point values are equal only if their underlying binary representations match exactly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Computations often result in slight differences that may be irrelevant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In many situations, you might consider two floating point numbers to be "close enough" even if they aren't exactly equal</a:t>
            </a:r>
          </a:p>
        </p:txBody>
      </p:sp>
      <p:sp>
        <p:nvSpPr>
          <p:cNvPr id="7475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Comparing Float Values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257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To determine the equality of two floats, use the following technique: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000">
                <a:latin typeface="Courier New" charset="0"/>
              </a:rPr>
              <a:t>	 </a:t>
            </a:r>
            <a:r>
              <a:rPr lang="en-US" altLang="x-none" sz="2400">
                <a:latin typeface="Courier New" charset="0"/>
              </a:rPr>
              <a:t>if (Math.abs(f1 - f2) &lt; TOLERANCE)</a:t>
            </a:r>
          </a:p>
          <a:p>
            <a:pPr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en-US" altLang="x-none" sz="2400">
                <a:latin typeface="Courier New" charset="0"/>
              </a:rPr>
              <a:t>	    System.out.println("Essentially equal");</a:t>
            </a:r>
            <a:endParaRPr lang="en-US" altLang="x-none" sz="2400"/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If the difference between the two floating point values is less than the tolerance, they are considered to be equal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The tolerance could be set to any appropriate level, such as 0.000001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endParaRPr lang="en-US" altLang="x-none"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endParaRPr lang="en-US" altLang="x-none"/>
          </a:p>
        </p:txBody>
      </p:sp>
      <p:sp>
        <p:nvSpPr>
          <p:cNvPr id="75780" name="Footer Placeholder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Comparing Characters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105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As we've discussed, Java character data is based on the Unicode character set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Unicode establishes a particular numeric value for each character, and therefore an ordering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We can use relational operators on character data based on this ordering</a:t>
            </a:r>
            <a:endParaRPr lang="en-US" altLang="x-none" i="1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For example, the character </a:t>
            </a:r>
            <a:r>
              <a:rPr lang="en-US" altLang="x-none">
                <a:latin typeface="Courier New" charset="0"/>
              </a:rPr>
              <a:t>'+'</a:t>
            </a:r>
            <a:r>
              <a:rPr lang="en-US" altLang="x-none"/>
              <a:t> is less than the character '</a:t>
            </a:r>
            <a:r>
              <a:rPr lang="en-US" altLang="x-none">
                <a:latin typeface="Courier New" charset="0"/>
              </a:rPr>
              <a:t>J'</a:t>
            </a:r>
            <a:r>
              <a:rPr lang="en-US" altLang="x-none"/>
              <a:t> because it comes before it in the Unicode character set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Appendix C provides an overview of Unicode</a:t>
            </a:r>
          </a:p>
        </p:txBody>
      </p:sp>
      <p:sp>
        <p:nvSpPr>
          <p:cNvPr id="7680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Conditional Statements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410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x-none" dirty="0"/>
              <a:t>A </a:t>
            </a:r>
            <a:r>
              <a:rPr lang="en-US" altLang="x-none" i="1" dirty="0"/>
              <a:t>conditional statement</a:t>
            </a:r>
            <a:r>
              <a:rPr lang="en-US" altLang="x-none" dirty="0"/>
              <a:t> lets us choose which statement will be executed next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x-none" dirty="0"/>
              <a:t>They are sometimes called </a:t>
            </a:r>
            <a:r>
              <a:rPr lang="en-US" altLang="x-none" i="1" dirty="0"/>
              <a:t>selection statements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x-none" dirty="0"/>
              <a:t>Conditional statements give us the power to make basic decisions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x-none" dirty="0"/>
              <a:t>The Java conditional statements are the: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 sz="2800" dirty="0"/>
              <a:t> and </a:t>
            </a: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if-else </a:t>
            </a:r>
            <a:r>
              <a:rPr lang="en-US" altLang="x-none" sz="2800" dirty="0"/>
              <a:t>statement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en-US" altLang="x-none" sz="2800" dirty="0"/>
              <a:t> statement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x-none" dirty="0"/>
              <a:t>We'll explore 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en-US" altLang="x-none" dirty="0"/>
              <a:t> statement in Chapter 6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Comparing Characters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2286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In Unicode, the digit characters (0-9) are contiguous and in order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Likewise, the uppercase letters (A-Z) and lowercase letters (a-z) are contiguous and in order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US" altLang="x-none"/>
          </a:p>
        </p:txBody>
      </p:sp>
      <p:sp>
        <p:nvSpPr>
          <p:cNvPr id="7782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graphicFrame>
        <p:nvGraphicFramePr>
          <p:cNvPr id="5" name="Group 53"/>
          <p:cNvGraphicFramePr>
            <a:graphicFrameLocks noGrp="1"/>
          </p:cNvGraphicFramePr>
          <p:nvPr/>
        </p:nvGraphicFramePr>
        <p:xfrm>
          <a:off x="2076450" y="3581400"/>
          <a:ext cx="4552950" cy="1828800"/>
        </p:xfrm>
        <a:graphic>
          <a:graphicData uri="http://schemas.openxmlformats.org/drawingml/2006/table">
            <a:tbl>
              <a:tblPr/>
              <a:tblGrid>
                <a:gridCol w="2057400"/>
                <a:gridCol w="2495550"/>
              </a:tblGrid>
              <a:tr h="266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Arial" charset="0"/>
                          <a:cs typeface="Arial" charset="0"/>
                        </a:rPr>
                        <a:t>Characters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Arial" charset="0"/>
                          <a:cs typeface="Arial" charset="0"/>
                        </a:rPr>
                        <a:t>Unicode Values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Arial" charset="0"/>
                          <a:cs typeface="Arial" charset="0"/>
                        </a:rPr>
                        <a:t>0 –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Arial" charset="0"/>
                          <a:cs typeface="Arial" charset="0"/>
                        </a:rPr>
                        <a:t>48 through 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Arial" charset="0"/>
                          <a:cs typeface="Arial" charset="0"/>
                        </a:rPr>
                        <a:t>A –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Arial" charset="0"/>
                          <a:cs typeface="Arial" charset="0"/>
                        </a:rPr>
                        <a:t>65 through 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Arial" charset="0"/>
                          <a:cs typeface="Arial" charset="0"/>
                        </a:rPr>
                        <a:t>a –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Arial" charset="0"/>
                          <a:cs typeface="Arial" charset="0"/>
                        </a:rPr>
                        <a:t>97 through 122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Comparing Strings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3200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Remember that in Java a character string is an object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equals</a:t>
            </a:r>
            <a:r>
              <a:rPr lang="en-US" altLang="x-none"/>
              <a:t> method can be called with strings to determine if two strings contain exactly the same characters in the same order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equals</a:t>
            </a:r>
            <a:r>
              <a:rPr lang="en-US" altLang="x-none"/>
              <a:t> method returns a boolean result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990600" y="4495800"/>
            <a:ext cx="68341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b="1">
                <a:latin typeface="Courier New" charset="0"/>
              </a:rPr>
              <a:t>if (name1.equals(name2))</a:t>
            </a:r>
          </a:p>
          <a:p>
            <a:pPr eaLnBrk="1" hangingPunct="1"/>
            <a:r>
              <a:rPr lang="en-US" altLang="x-none" b="1" dirty="0">
                <a:latin typeface="Courier New" charset="0"/>
              </a:rPr>
              <a:t>   </a:t>
            </a:r>
            <a:r>
              <a:rPr lang="en-US" altLang="x-none" b="1" dirty="0" err="1">
                <a:latin typeface="Courier New" charset="0"/>
              </a:rPr>
              <a:t>System.out.println</a:t>
            </a:r>
            <a:r>
              <a:rPr lang="en-US" altLang="x-none" b="1" dirty="0">
                <a:latin typeface="Courier New" charset="0"/>
              </a:rPr>
              <a:t>("Same name");</a:t>
            </a:r>
            <a:endParaRPr lang="en-US" altLang="x-none" dirty="0">
              <a:latin typeface="Times New Roman" charset="0"/>
            </a:endParaRPr>
          </a:p>
        </p:txBody>
      </p:sp>
      <p:sp>
        <p:nvSpPr>
          <p:cNvPr id="78853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Comparing Strings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0292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We cannot use the relational operators to compare strings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String</a:t>
            </a:r>
            <a:r>
              <a:rPr lang="en-US" altLang="x-none"/>
              <a:t> class contains the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compareTo </a:t>
            </a:r>
            <a:r>
              <a:rPr lang="en-US" altLang="x-none"/>
              <a:t>method for determining if one string comes before another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A call to </a:t>
            </a:r>
            <a:r>
              <a:rPr lang="en-US" altLang="x-none">
                <a:latin typeface="Courier New" charset="0"/>
              </a:rPr>
              <a:t>name1.compareTo(name2)</a:t>
            </a:r>
          </a:p>
          <a:p>
            <a:pPr lvl="1">
              <a:spcBef>
                <a:spcPct val="0"/>
              </a:spcBef>
            </a:pPr>
            <a:r>
              <a:rPr lang="en-US" altLang="x-none"/>
              <a:t>returns zero if </a:t>
            </a:r>
            <a:r>
              <a:rPr lang="en-US" altLang="x-none">
                <a:latin typeface="Courier New" charset="0"/>
              </a:rPr>
              <a:t>name1</a:t>
            </a:r>
            <a:r>
              <a:rPr lang="en-US" altLang="x-none"/>
              <a:t> and </a:t>
            </a:r>
            <a:r>
              <a:rPr lang="en-US" altLang="x-none">
                <a:latin typeface="Courier New" charset="0"/>
              </a:rPr>
              <a:t>name2</a:t>
            </a:r>
            <a:r>
              <a:rPr lang="en-US" altLang="x-none"/>
              <a:t> are equal (contain the same characters)</a:t>
            </a:r>
          </a:p>
          <a:p>
            <a:pPr lvl="1">
              <a:spcBef>
                <a:spcPct val="0"/>
              </a:spcBef>
            </a:pPr>
            <a:r>
              <a:rPr lang="en-US" altLang="x-none"/>
              <a:t>returns a negative value if </a:t>
            </a:r>
            <a:r>
              <a:rPr lang="en-US" altLang="x-none">
                <a:latin typeface="Courier New" charset="0"/>
              </a:rPr>
              <a:t>name1</a:t>
            </a:r>
            <a:r>
              <a:rPr lang="en-US" altLang="x-none"/>
              <a:t> is less than </a:t>
            </a:r>
            <a:r>
              <a:rPr lang="en-US" altLang="x-none">
                <a:latin typeface="Courier New" charset="0"/>
              </a:rPr>
              <a:t>name2</a:t>
            </a:r>
          </a:p>
          <a:p>
            <a:pPr lvl="1">
              <a:spcBef>
                <a:spcPct val="0"/>
              </a:spcBef>
            </a:pPr>
            <a:r>
              <a:rPr lang="en-US" altLang="x-none"/>
              <a:t>returns a positive value if </a:t>
            </a:r>
            <a:r>
              <a:rPr lang="en-US" altLang="x-none">
                <a:latin typeface="Courier New" charset="0"/>
              </a:rPr>
              <a:t>name1</a:t>
            </a:r>
            <a:r>
              <a:rPr lang="en-US" altLang="x-none"/>
              <a:t> is greater than </a:t>
            </a:r>
            <a:r>
              <a:rPr lang="en-US" altLang="x-none">
                <a:latin typeface="Courier New" charset="0"/>
              </a:rPr>
              <a:t>name2</a:t>
            </a:r>
          </a:p>
        </p:txBody>
      </p:sp>
      <p:sp>
        <p:nvSpPr>
          <p:cNvPr id="7987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Comparing Strings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1676400"/>
          </a:xfrm>
        </p:spPr>
        <p:txBody>
          <a:bodyPr/>
          <a:lstStyle/>
          <a:p>
            <a:pPr>
              <a:spcBef>
                <a:spcPct val="75000"/>
              </a:spcBef>
            </a:pPr>
            <a:r>
              <a:rPr lang="en-US" altLang="x-none"/>
              <a:t>Because comparing characters and strings is based on a character set, it is called a </a:t>
            </a:r>
            <a:r>
              <a:rPr lang="en-US" altLang="x-none" i="1"/>
              <a:t>lexicographic ordering</a:t>
            </a:r>
            <a:endParaRPr lang="en-US" altLang="x-none"/>
          </a:p>
        </p:txBody>
      </p:sp>
      <p:sp>
        <p:nvSpPr>
          <p:cNvPr id="8090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38200" y="2819400"/>
            <a:ext cx="772636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2000" b="1">
                <a:latin typeface="Courier New" charset="0"/>
              </a:rPr>
              <a:t>int result = name1.comareTo(name2);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if (result &lt; 0)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System.out.println(name1 + "comes first");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else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if (result == 0)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   System.out.println("Same name");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else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   System.out.println(name2 + "comes first");</a:t>
            </a:r>
            <a:endParaRPr lang="en-US" altLang="x-none" sz="2000" b="1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Lexicographic Ordering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498157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Lexicographic ordering is not strictly alphabetical when uppercase and lowercase characters are mixed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For example, the string </a:t>
            </a:r>
            <a:r>
              <a:rPr lang="en-US" altLang="x-none">
                <a:latin typeface="Courier New" charset="0"/>
              </a:rPr>
              <a:t>"Great"</a:t>
            </a:r>
            <a:r>
              <a:rPr lang="en-US" altLang="x-none"/>
              <a:t> comes before the string </a:t>
            </a:r>
            <a:r>
              <a:rPr lang="en-US" altLang="x-none">
                <a:latin typeface="Courier New" charset="0"/>
              </a:rPr>
              <a:t>"fantastic"</a:t>
            </a:r>
            <a:r>
              <a:rPr lang="en-US" altLang="x-none"/>
              <a:t> because all of the uppercase letters come before all of the lowercase letters in Unicode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Also, short strings come before longer strings with the same prefix (lexicographically)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Therefore </a:t>
            </a:r>
            <a:r>
              <a:rPr lang="en-US" altLang="x-none">
                <a:latin typeface="Courier New" charset="0"/>
              </a:rPr>
              <a:t>"book"</a:t>
            </a:r>
            <a:r>
              <a:rPr lang="en-US" altLang="x-none"/>
              <a:t> comes before </a:t>
            </a:r>
            <a:r>
              <a:rPr lang="en-US" altLang="x-none">
                <a:latin typeface="Courier New" charset="0"/>
              </a:rPr>
              <a:t>"bookcase"</a:t>
            </a:r>
          </a:p>
        </p:txBody>
      </p:sp>
      <p:sp>
        <p:nvSpPr>
          <p:cNvPr id="8192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Comparing Objects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257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The == operator can be applied to objects – it returns true if the two references are aliases of each other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equals</a:t>
            </a:r>
            <a:r>
              <a:rPr lang="en-US" altLang="x-none"/>
              <a:t> method is defined for all objects, but unless we redefine it when we write a class, it has the same semantics as the == operator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It has been redefined in the </a:t>
            </a:r>
            <a:r>
              <a:rPr lang="en-US" altLang="x-none">
                <a:latin typeface="Courier New" charset="0"/>
              </a:rPr>
              <a:t>String</a:t>
            </a:r>
            <a:r>
              <a:rPr lang="en-US" altLang="x-none"/>
              <a:t> class to compare the characters in the two strings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When you write a class, you can redefine the </a:t>
            </a:r>
            <a:r>
              <a:rPr lang="en-US" altLang="x-none">
                <a:latin typeface="Courier New" charset="0"/>
              </a:rPr>
              <a:t>equals</a:t>
            </a:r>
            <a:r>
              <a:rPr lang="en-US" altLang="x-none"/>
              <a:t> method to return true under whatever conditions are appropriate</a:t>
            </a:r>
          </a:p>
        </p:txBody>
      </p:sp>
      <p:sp>
        <p:nvSpPr>
          <p:cNvPr id="8294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Outline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2514600" y="1219200"/>
            <a:ext cx="493757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/>
              <a:t>Boolean Expressions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The </a:t>
            </a:r>
            <a:r>
              <a:rPr lang="en-US" sz="2400" b="1" dirty="0">
                <a:latin typeface="Courier New"/>
                <a:cs typeface="Courier New"/>
              </a:rPr>
              <a:t>if</a:t>
            </a:r>
            <a:r>
              <a:rPr lang="en-US" sz="2400" b="1" dirty="0">
                <a:latin typeface="+mn-lt"/>
                <a:cs typeface="Courier New"/>
              </a:rPr>
              <a:t> </a:t>
            </a:r>
            <a:r>
              <a:rPr lang="en-US" sz="2400" b="1" dirty="0"/>
              <a:t>Statement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Comparing Data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The </a:t>
            </a:r>
            <a:r>
              <a:rPr lang="en-US" sz="2400" b="1" dirty="0">
                <a:latin typeface="Courier New"/>
                <a:cs typeface="Courier New"/>
              </a:rPr>
              <a:t>while</a:t>
            </a:r>
            <a:r>
              <a:rPr lang="en-US" sz="2400" b="1" dirty="0">
                <a:cs typeface="Courier New"/>
              </a:rPr>
              <a:t> </a:t>
            </a:r>
            <a:r>
              <a:rPr lang="en-US" sz="2400" b="1" dirty="0"/>
              <a:t>Statement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 err="1"/>
              <a:t>Iterators</a:t>
            </a:r>
            <a:endParaRPr lang="en-US" sz="2400" b="1" dirty="0"/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The </a:t>
            </a:r>
            <a:r>
              <a:rPr lang="en-US" sz="2400" b="1" dirty="0" err="1">
                <a:latin typeface="Courier New"/>
                <a:cs typeface="Courier New"/>
              </a:rPr>
              <a:t>ArrayList</a:t>
            </a:r>
            <a:r>
              <a:rPr lang="en-US" sz="2400" b="1" dirty="0">
                <a:cs typeface="Courier New"/>
              </a:rPr>
              <a:t> </a:t>
            </a:r>
            <a:r>
              <a:rPr lang="en-US" sz="2400" b="1" dirty="0"/>
              <a:t>Class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Determining Event Sources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Managing Fonts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 smtClean="0"/>
              <a:t>Check </a:t>
            </a:r>
            <a:r>
              <a:rPr lang="en-US" sz="2400" b="1" dirty="0"/>
              <a:t>Boxes and Radio Buttons</a:t>
            </a:r>
          </a:p>
        </p:txBody>
      </p:sp>
      <p:sp>
        <p:nvSpPr>
          <p:cNvPr id="83972" name="AutoShape 4"/>
          <p:cNvSpPr>
            <a:spLocks noChangeArrowheads="1"/>
          </p:cNvSpPr>
          <p:nvPr/>
        </p:nvSpPr>
        <p:spPr bwMode="auto">
          <a:xfrm>
            <a:off x="1676400" y="294005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x-none" altLang="x-none" sz="1800"/>
          </a:p>
        </p:txBody>
      </p:sp>
      <p:sp>
        <p:nvSpPr>
          <p:cNvPr id="83973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utoUpdateAnimBg="0"/>
      <p:bldP spid="8397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Repetition Statements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105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x-none" i="1"/>
              <a:t>Repetition statements</a:t>
            </a:r>
            <a:r>
              <a:rPr lang="en-US" altLang="x-none"/>
              <a:t> allow us to execute a statement multiple times</a:t>
            </a:r>
          </a:p>
          <a:p>
            <a:pPr>
              <a:spcBef>
                <a:spcPct val="50000"/>
              </a:spcBef>
            </a:pPr>
            <a:r>
              <a:rPr lang="en-US" altLang="x-none"/>
              <a:t>Often they are referred to as </a:t>
            </a:r>
            <a:r>
              <a:rPr lang="en-US" altLang="x-none" i="1"/>
              <a:t>loops</a:t>
            </a:r>
            <a:endParaRPr lang="en-US" altLang="x-none"/>
          </a:p>
          <a:p>
            <a:pPr>
              <a:spcBef>
                <a:spcPct val="50000"/>
              </a:spcBef>
            </a:pPr>
            <a:r>
              <a:rPr lang="en-US" altLang="x-none"/>
              <a:t>Like conditional statements, they are controlled by boolean expressions</a:t>
            </a:r>
          </a:p>
          <a:p>
            <a:pPr>
              <a:spcBef>
                <a:spcPct val="50000"/>
              </a:spcBef>
            </a:pPr>
            <a:r>
              <a:rPr lang="en-US" altLang="x-none"/>
              <a:t>Java has three kinds of repetition statements: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en-US" altLang="x-none"/>
              <a:t>,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do</a:t>
            </a:r>
            <a:r>
              <a:rPr lang="en-US" altLang="x-none"/>
              <a:t>, and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>
                <a:ea typeface="Courier New" charset="0"/>
                <a:cs typeface="Courier New" charset="0"/>
              </a:rPr>
              <a:t> </a:t>
            </a:r>
            <a:r>
              <a:rPr lang="en-US" altLang="x-none"/>
              <a:t>loops</a:t>
            </a:r>
            <a:endParaRPr lang="en-US" altLang="x-none" i="1"/>
          </a:p>
          <a:p>
            <a:pPr>
              <a:spcBef>
                <a:spcPct val="50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do</a:t>
            </a:r>
            <a:r>
              <a:rPr lang="en-US" altLang="x-none">
                <a:ea typeface="Courier New" charset="0"/>
                <a:cs typeface="Courier New" charset="0"/>
              </a:rPr>
              <a:t> </a:t>
            </a:r>
            <a:r>
              <a:rPr lang="en-US" altLang="x-none"/>
              <a:t>and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>
                <a:ea typeface="Courier New" charset="0"/>
                <a:cs typeface="Courier New" charset="0"/>
              </a:rPr>
              <a:t> </a:t>
            </a:r>
            <a:r>
              <a:rPr lang="en-US" altLang="x-none"/>
              <a:t>loops are discussed in Chapter 6</a:t>
            </a:r>
          </a:p>
        </p:txBody>
      </p:sp>
      <p:sp>
        <p:nvSpPr>
          <p:cNvPr id="8499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The while Statement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2578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A </a:t>
            </a:r>
            <a:r>
              <a:rPr lang="en-US" altLang="x-none" i="1"/>
              <a:t>while statement</a:t>
            </a:r>
            <a:r>
              <a:rPr lang="en-US" altLang="x-none"/>
              <a:t> has the following syntax: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 b="1">
                <a:latin typeface="Courier New" charset="0"/>
              </a:rPr>
              <a:t>			while ( </a:t>
            </a:r>
            <a:r>
              <a:rPr lang="en-US" altLang="x-none" sz="2400" b="1" i="1">
                <a:solidFill>
                  <a:srgbClr val="008000"/>
                </a:solidFill>
                <a:latin typeface="Courier New" charset="0"/>
              </a:rPr>
              <a:t>condition</a:t>
            </a:r>
            <a:r>
              <a:rPr lang="en-US" altLang="x-none" sz="2400" b="1">
                <a:latin typeface="Courier New" charset="0"/>
              </a:rPr>
              <a:t> )</a:t>
            </a:r>
          </a:p>
          <a:p>
            <a:pPr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en-US" altLang="x-none" sz="2400" b="1">
                <a:latin typeface="Courier New" charset="0"/>
              </a:rPr>
              <a:t>			   </a:t>
            </a:r>
            <a:r>
              <a:rPr lang="en-US" altLang="x-none" sz="2400" b="1" i="1">
                <a:solidFill>
                  <a:srgbClr val="008000"/>
                </a:solidFill>
                <a:latin typeface="Courier New" charset="0"/>
              </a:rPr>
              <a:t>statement</a:t>
            </a:r>
            <a:r>
              <a:rPr lang="en-US" altLang="x-none" sz="2400" b="1">
                <a:latin typeface="Courier New" charset="0"/>
              </a:rPr>
              <a:t>;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If the </a:t>
            </a:r>
            <a:r>
              <a:rPr lang="en-US" altLang="x-none" b="1">
                <a:solidFill>
                  <a:srgbClr val="008000"/>
                </a:solidFill>
                <a:latin typeface="Courier New" charset="0"/>
              </a:rPr>
              <a:t>condition</a:t>
            </a:r>
            <a:r>
              <a:rPr lang="en-US" altLang="x-none" b="1"/>
              <a:t> </a:t>
            </a:r>
            <a:r>
              <a:rPr lang="en-US" altLang="x-none"/>
              <a:t>is true, the </a:t>
            </a:r>
            <a:r>
              <a:rPr lang="en-US" altLang="x-none" b="1">
                <a:solidFill>
                  <a:srgbClr val="008000"/>
                </a:solidFill>
                <a:latin typeface="Courier New" charset="0"/>
              </a:rPr>
              <a:t>statement</a:t>
            </a:r>
            <a:r>
              <a:rPr lang="en-US" altLang="x-none" b="1"/>
              <a:t> </a:t>
            </a:r>
            <a:r>
              <a:rPr lang="en-US" altLang="x-none"/>
              <a:t>is executed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Then the condition is evaluated again, and if it is still true, the statement is executed again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The statement is executed repeatedly until the condition becomes false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endParaRPr lang="en-US" altLang="x-none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endParaRPr lang="en-US" altLang="x-none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endParaRPr lang="en-US" altLang="x-none"/>
          </a:p>
        </p:txBody>
      </p:sp>
      <p:sp>
        <p:nvSpPr>
          <p:cNvPr id="86020" name="Footer Placeholder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Logic of a while Loop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429000" y="3278188"/>
            <a:ext cx="1600200" cy="1293812"/>
            <a:chOff x="2112" y="1969"/>
            <a:chExt cx="1008" cy="815"/>
          </a:xfrm>
        </p:grpSpPr>
        <p:grpSp>
          <p:nvGrpSpPr>
            <p:cNvPr id="87054" name="Group 19"/>
            <p:cNvGrpSpPr>
              <a:grpSpLocks/>
            </p:cNvGrpSpPr>
            <p:nvPr/>
          </p:nvGrpSpPr>
          <p:grpSpPr bwMode="auto">
            <a:xfrm>
              <a:off x="2112" y="2544"/>
              <a:ext cx="1008" cy="240"/>
              <a:chOff x="2112" y="2544"/>
              <a:chExt cx="1008" cy="240"/>
            </a:xfrm>
          </p:grpSpPr>
          <p:sp>
            <p:nvSpPr>
              <p:cNvPr id="87057" name="Rectangle 5"/>
              <p:cNvSpPr>
                <a:spLocks noChangeArrowheads="1"/>
              </p:cNvSpPr>
              <p:nvPr/>
            </p:nvSpPr>
            <p:spPr bwMode="auto">
              <a:xfrm>
                <a:off x="2112" y="2544"/>
                <a:ext cx="1008" cy="240"/>
              </a:xfrm>
              <a:prstGeom prst="rect">
                <a:avLst/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x-none" altLang="x-none" sz="1800"/>
              </a:p>
            </p:txBody>
          </p:sp>
          <p:sp>
            <p:nvSpPr>
              <p:cNvPr id="87058" name="Text Box 6"/>
              <p:cNvSpPr txBox="1">
                <a:spLocks noChangeArrowheads="1"/>
              </p:cNvSpPr>
              <p:nvPr/>
            </p:nvSpPr>
            <p:spPr bwMode="auto">
              <a:xfrm>
                <a:off x="2197" y="2544"/>
                <a:ext cx="83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x-none" sz="1800" b="1">
                    <a:latin typeface="Arial Unicode MS" charset="0"/>
                  </a:rPr>
                  <a:t>statement</a:t>
                </a:r>
                <a:endParaRPr lang="en-US" altLang="x-none">
                  <a:latin typeface="Arial Unicode MS" charset="0"/>
                </a:endParaRPr>
              </a:p>
            </p:txBody>
          </p:sp>
        </p:grpSp>
        <p:cxnSp>
          <p:nvCxnSpPr>
            <p:cNvPr id="87055" name="AutoShape 7"/>
            <p:cNvCxnSpPr>
              <a:cxnSpLocks noChangeShapeType="1"/>
              <a:stCxn id="87050" idx="2"/>
              <a:endCxn id="87057" idx="0"/>
            </p:cNvCxnSpPr>
            <p:nvPr/>
          </p:nvCxnSpPr>
          <p:spPr bwMode="auto">
            <a:xfrm rot="5400000">
              <a:off x="2328" y="2256"/>
              <a:ext cx="576" cy="1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7056" name="Text Box 8"/>
            <p:cNvSpPr txBox="1">
              <a:spLocks noChangeArrowheads="1"/>
            </p:cNvSpPr>
            <p:nvPr/>
          </p:nvSpPr>
          <p:spPr bwMode="auto">
            <a:xfrm>
              <a:off x="2637" y="2112"/>
              <a:ext cx="4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1800" b="1">
                  <a:solidFill>
                    <a:srgbClr val="008000"/>
                  </a:solidFill>
                  <a:latin typeface="Arial Unicode MS" charset="0"/>
                </a:rPr>
                <a:t>true</a:t>
              </a:r>
              <a:endParaRPr lang="en-US" altLang="x-none">
                <a:solidFill>
                  <a:srgbClr val="008000"/>
                </a:solidFill>
                <a:latin typeface="Arial Unicode MS" charset="0"/>
              </a:endParaRPr>
            </a:p>
          </p:txBody>
        </p:sp>
      </p:grpSp>
      <p:cxnSp>
        <p:nvCxnSpPr>
          <p:cNvPr id="58377" name="AutoShape 9"/>
          <p:cNvCxnSpPr>
            <a:cxnSpLocks noChangeShapeType="1"/>
          </p:cNvCxnSpPr>
          <p:nvPr/>
        </p:nvCxnSpPr>
        <p:spPr bwMode="auto">
          <a:xfrm rot="10800000">
            <a:off x="3200400" y="2743200"/>
            <a:ext cx="228600" cy="1638300"/>
          </a:xfrm>
          <a:prstGeom prst="bentConnector3">
            <a:avLst>
              <a:gd name="adj1" fmla="val 200000"/>
            </a:avLst>
          </a:prstGeom>
          <a:noFill/>
          <a:ln w="31750">
            <a:solidFill>
              <a:srgbClr val="FF0000"/>
            </a:solidFill>
            <a:miter lim="800000"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173538" y="2743200"/>
            <a:ext cx="2303462" cy="2590800"/>
            <a:chOff x="2364" y="1773"/>
            <a:chExt cx="1451" cy="1584"/>
          </a:xfrm>
        </p:grpSpPr>
        <p:cxnSp>
          <p:nvCxnSpPr>
            <p:cNvPr id="87052" name="AutoShape 16"/>
            <p:cNvCxnSpPr>
              <a:cxnSpLocks noChangeShapeType="1"/>
              <a:stCxn id="87050" idx="3"/>
            </p:cNvCxnSpPr>
            <p:nvPr/>
          </p:nvCxnSpPr>
          <p:spPr bwMode="auto">
            <a:xfrm flipH="1">
              <a:off x="2364" y="1773"/>
              <a:ext cx="638" cy="1584"/>
            </a:xfrm>
            <a:prstGeom prst="bentConnector4">
              <a:avLst>
                <a:gd name="adj1" fmla="val -22569"/>
                <a:gd name="adj2" fmla="val 83458"/>
              </a:avLst>
            </a:prstGeom>
            <a:noFill/>
            <a:ln w="31750">
              <a:solidFill>
                <a:srgbClr val="FF0000"/>
              </a:solidFill>
              <a:miter lim="800000"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7053" name="Text Box 17"/>
            <p:cNvSpPr txBox="1">
              <a:spLocks noChangeArrowheads="1"/>
            </p:cNvSpPr>
            <p:nvPr/>
          </p:nvSpPr>
          <p:spPr bwMode="auto">
            <a:xfrm>
              <a:off x="3373" y="2115"/>
              <a:ext cx="442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1800" b="1">
                  <a:solidFill>
                    <a:srgbClr val="008000"/>
                  </a:solidFill>
                  <a:latin typeface="Arial Unicode MS" charset="0"/>
                </a:rPr>
                <a:t>false</a:t>
              </a:r>
              <a:endParaRPr lang="en-US" altLang="x-none">
                <a:solidFill>
                  <a:srgbClr val="008000"/>
                </a:solidFill>
                <a:latin typeface="Arial Unicode MS" charset="0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200400" y="1524000"/>
            <a:ext cx="2057400" cy="1752600"/>
            <a:chOff x="1968" y="864"/>
            <a:chExt cx="1296" cy="1104"/>
          </a:xfrm>
        </p:grpSpPr>
        <p:cxnSp>
          <p:nvCxnSpPr>
            <p:cNvPr id="87048" name="AutoShape 14"/>
            <p:cNvCxnSpPr>
              <a:cxnSpLocks noChangeShapeType="1"/>
              <a:endCxn id="87050" idx="0"/>
            </p:cNvCxnSpPr>
            <p:nvPr/>
          </p:nvCxnSpPr>
          <p:spPr bwMode="auto">
            <a:xfrm>
              <a:off x="2616" y="864"/>
              <a:ext cx="0" cy="432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7049" name="Group 18"/>
            <p:cNvGrpSpPr>
              <a:grpSpLocks/>
            </p:cNvGrpSpPr>
            <p:nvPr/>
          </p:nvGrpSpPr>
          <p:grpSpPr bwMode="auto">
            <a:xfrm>
              <a:off x="1968" y="1296"/>
              <a:ext cx="1296" cy="672"/>
              <a:chOff x="1968" y="1296"/>
              <a:chExt cx="1296" cy="672"/>
            </a:xfrm>
          </p:grpSpPr>
          <p:sp>
            <p:nvSpPr>
              <p:cNvPr id="87050" name="AutoShape 12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296" cy="672"/>
              </a:xfrm>
              <a:prstGeom prst="diamond">
                <a:avLst/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x-none" altLang="x-none" sz="1800"/>
              </a:p>
            </p:txBody>
          </p:sp>
          <p:sp>
            <p:nvSpPr>
              <p:cNvPr id="87051" name="Text Box 13"/>
              <p:cNvSpPr txBox="1">
                <a:spLocks noChangeArrowheads="1"/>
              </p:cNvSpPr>
              <p:nvPr/>
            </p:nvSpPr>
            <p:spPr bwMode="auto">
              <a:xfrm>
                <a:off x="2221" y="1430"/>
                <a:ext cx="791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x-none" sz="1800" b="1">
                    <a:latin typeface="Arial Unicode MS" charset="0"/>
                  </a:rPr>
                  <a:t>condition</a:t>
                </a:r>
              </a:p>
              <a:p>
                <a:pPr algn="ctr" eaLnBrk="1" hangingPunct="1"/>
                <a:r>
                  <a:rPr lang="en-US" altLang="x-none" sz="1800" b="1">
                    <a:latin typeface="Arial Unicode MS" charset="0"/>
                  </a:rPr>
                  <a:t>evaluated</a:t>
                </a:r>
                <a:endParaRPr lang="en-US" altLang="x-none">
                  <a:latin typeface="Arial Unicode MS" charset="0"/>
                </a:endParaRPr>
              </a:p>
            </p:txBody>
          </p:sp>
        </p:grpSp>
      </p:grpSp>
      <p:sp>
        <p:nvSpPr>
          <p:cNvPr id="87047" name="Footer Placeholder 18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Boolean Expressions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53340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x-none"/>
              <a:t>A condition often uses one of Java's </a:t>
            </a:r>
            <a:r>
              <a:rPr lang="en-US" altLang="x-none" i="1"/>
              <a:t>equality operators </a:t>
            </a:r>
            <a:r>
              <a:rPr lang="en-US" altLang="x-none"/>
              <a:t>or </a:t>
            </a:r>
            <a:r>
              <a:rPr lang="en-US" altLang="x-none" i="1"/>
              <a:t>relational operators</a:t>
            </a:r>
            <a:r>
              <a:rPr lang="en-US" altLang="x-none"/>
              <a:t>, which all return boolean results:</a:t>
            </a:r>
          </a:p>
          <a:p>
            <a:pPr marL="2171700" lvl="3">
              <a:lnSpc>
                <a:spcPct val="90000"/>
              </a:lnSpc>
              <a:buFontTx/>
              <a:buNone/>
            </a:pPr>
            <a:r>
              <a:rPr lang="en-US" altLang="x-none" sz="2400" b="1">
                <a:latin typeface="Courier New" charset="0"/>
              </a:rPr>
              <a:t>==</a:t>
            </a:r>
            <a:r>
              <a:rPr lang="en-US" altLang="x-none" sz="2400">
                <a:solidFill>
                  <a:schemeClr val="hlink"/>
                </a:solidFill>
              </a:rPr>
              <a:t>	</a:t>
            </a:r>
            <a:r>
              <a:rPr lang="en-US" altLang="x-none" sz="2400">
                <a:solidFill>
                  <a:srgbClr val="008000"/>
                </a:solidFill>
              </a:rPr>
              <a:t>equal to</a:t>
            </a:r>
          </a:p>
          <a:p>
            <a:pPr marL="2171700" lvl="3">
              <a:lnSpc>
                <a:spcPct val="90000"/>
              </a:lnSpc>
              <a:buFontTx/>
              <a:buNone/>
            </a:pPr>
            <a:r>
              <a:rPr lang="en-US" altLang="x-none" sz="2400" b="1">
                <a:latin typeface="Courier New" charset="0"/>
              </a:rPr>
              <a:t>!=</a:t>
            </a:r>
            <a:r>
              <a:rPr lang="en-US" altLang="x-none" sz="2400">
                <a:solidFill>
                  <a:schemeClr val="hlink"/>
                </a:solidFill>
              </a:rPr>
              <a:t>	</a:t>
            </a:r>
            <a:r>
              <a:rPr lang="en-US" altLang="x-none" sz="2400">
                <a:solidFill>
                  <a:srgbClr val="008000"/>
                </a:solidFill>
              </a:rPr>
              <a:t>not equal to</a:t>
            </a:r>
          </a:p>
          <a:p>
            <a:pPr marL="2171700" lvl="3">
              <a:lnSpc>
                <a:spcPct val="90000"/>
              </a:lnSpc>
              <a:buFontTx/>
              <a:buNone/>
            </a:pPr>
            <a:r>
              <a:rPr lang="en-US" altLang="x-none" sz="2400" b="1">
                <a:latin typeface="Courier New" charset="0"/>
              </a:rPr>
              <a:t>&lt;</a:t>
            </a:r>
            <a:r>
              <a:rPr lang="en-US" altLang="x-none" sz="2400">
                <a:solidFill>
                  <a:schemeClr val="hlink"/>
                </a:solidFill>
              </a:rPr>
              <a:t>		</a:t>
            </a:r>
            <a:r>
              <a:rPr lang="en-US" altLang="x-none" sz="2400">
                <a:solidFill>
                  <a:srgbClr val="008000"/>
                </a:solidFill>
              </a:rPr>
              <a:t>less than</a:t>
            </a:r>
          </a:p>
          <a:p>
            <a:pPr marL="2171700" lvl="3">
              <a:lnSpc>
                <a:spcPct val="90000"/>
              </a:lnSpc>
              <a:buFontTx/>
              <a:buNone/>
            </a:pPr>
            <a:r>
              <a:rPr lang="en-US" altLang="x-none" sz="2400" b="1">
                <a:latin typeface="Courier New" charset="0"/>
              </a:rPr>
              <a:t>&gt;</a:t>
            </a:r>
            <a:r>
              <a:rPr lang="en-US" altLang="x-none" sz="2400">
                <a:solidFill>
                  <a:schemeClr val="hlink"/>
                </a:solidFill>
              </a:rPr>
              <a:t>		</a:t>
            </a:r>
            <a:r>
              <a:rPr lang="en-US" altLang="x-none" sz="2400">
                <a:solidFill>
                  <a:srgbClr val="008000"/>
                </a:solidFill>
              </a:rPr>
              <a:t>greater than</a:t>
            </a:r>
          </a:p>
          <a:p>
            <a:pPr marL="2171700" lvl="3">
              <a:lnSpc>
                <a:spcPct val="90000"/>
              </a:lnSpc>
              <a:buFontTx/>
              <a:buNone/>
            </a:pPr>
            <a:r>
              <a:rPr lang="en-US" altLang="x-none" sz="2400" b="1">
                <a:latin typeface="Courier New" charset="0"/>
              </a:rPr>
              <a:t>&lt;=</a:t>
            </a:r>
            <a:r>
              <a:rPr lang="en-US" altLang="x-none" sz="2400">
                <a:solidFill>
                  <a:schemeClr val="hlink"/>
                </a:solidFill>
              </a:rPr>
              <a:t>	</a:t>
            </a:r>
            <a:r>
              <a:rPr lang="en-US" altLang="x-none" sz="2400">
                <a:solidFill>
                  <a:srgbClr val="008000"/>
                </a:solidFill>
              </a:rPr>
              <a:t>less than or equal to</a:t>
            </a:r>
          </a:p>
          <a:p>
            <a:pPr marL="2171700" lvl="3">
              <a:lnSpc>
                <a:spcPct val="90000"/>
              </a:lnSpc>
              <a:spcAft>
                <a:spcPts val="1800"/>
              </a:spcAft>
              <a:buFontTx/>
              <a:buNone/>
            </a:pPr>
            <a:r>
              <a:rPr lang="en-US" altLang="x-none" sz="2400" b="1">
                <a:latin typeface="Courier New" charset="0"/>
              </a:rPr>
              <a:t>&gt;=</a:t>
            </a:r>
            <a:r>
              <a:rPr lang="en-US" altLang="x-none" sz="2400">
                <a:solidFill>
                  <a:schemeClr val="hlink"/>
                </a:solidFill>
              </a:rPr>
              <a:t>	</a:t>
            </a:r>
            <a:r>
              <a:rPr lang="en-US" altLang="x-none" sz="2400">
                <a:solidFill>
                  <a:srgbClr val="008000"/>
                </a:solidFill>
              </a:rPr>
              <a:t>greater than or equal to</a:t>
            </a:r>
          </a:p>
          <a:p>
            <a:pPr>
              <a:lnSpc>
                <a:spcPct val="90000"/>
              </a:lnSpc>
            </a:pPr>
            <a:r>
              <a:rPr lang="en-US" altLang="x-none"/>
              <a:t>Note the difference between the equality operator (</a:t>
            </a:r>
            <a:r>
              <a:rPr lang="en-US" altLang="x-none">
                <a:latin typeface="Courier New" charset="0"/>
              </a:rPr>
              <a:t>==</a:t>
            </a:r>
            <a:r>
              <a:rPr lang="en-US" altLang="x-none"/>
              <a:t>) and the assignment operator (</a:t>
            </a:r>
            <a:r>
              <a:rPr lang="en-US" altLang="x-none">
                <a:latin typeface="Courier New" charset="0"/>
              </a:rPr>
              <a:t>=</a:t>
            </a:r>
            <a:r>
              <a:rPr lang="en-US" altLang="x-none"/>
              <a:t>)</a:t>
            </a: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while Statement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4102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x-none" dirty="0"/>
              <a:t>An example of a while statement:</a:t>
            </a:r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  <a:buFontTx/>
              <a:buNone/>
            </a:pPr>
            <a:endParaRPr lang="en-US" altLang="x-none" dirty="0"/>
          </a:p>
          <a:p>
            <a:pPr>
              <a:spcBef>
                <a:spcPct val="60000"/>
              </a:spcBef>
            </a:pPr>
            <a:r>
              <a:rPr lang="en-US" altLang="x-none" dirty="0"/>
              <a:t>If the condition of a </a:t>
            </a:r>
            <a:r>
              <a:rPr lang="en-US" altLang="x-none" dirty="0">
                <a:latin typeface="Courier New" charset="0"/>
              </a:rPr>
              <a:t>while</a:t>
            </a:r>
            <a:r>
              <a:rPr lang="en-US" altLang="x-none" dirty="0"/>
              <a:t> loop is false initially, the statement is never executed</a:t>
            </a:r>
          </a:p>
          <a:p>
            <a:pPr>
              <a:spcBef>
                <a:spcPct val="60000"/>
              </a:spcBef>
            </a:pPr>
            <a:r>
              <a:rPr lang="en-US" altLang="x-none" dirty="0"/>
              <a:t>Therefore, the body of a </a:t>
            </a:r>
            <a:r>
              <a:rPr lang="en-US" altLang="x-none" dirty="0">
                <a:latin typeface="Courier New" charset="0"/>
              </a:rPr>
              <a:t>while</a:t>
            </a:r>
            <a:r>
              <a:rPr lang="en-US" altLang="x-none" dirty="0"/>
              <a:t> loop will execute zero or more times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x-none" dirty="0"/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1752600" y="1752600"/>
            <a:ext cx="57261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b="1" dirty="0" err="1">
                <a:latin typeface="Courier New" charset="0"/>
              </a:rPr>
              <a:t>int</a:t>
            </a:r>
            <a:r>
              <a:rPr lang="en-US" altLang="x-none" b="1" dirty="0">
                <a:latin typeface="Courier New" charset="0"/>
              </a:rPr>
              <a:t> count = 1;</a:t>
            </a:r>
          </a:p>
          <a:p>
            <a:pPr eaLnBrk="1" hangingPunct="1"/>
            <a:r>
              <a:rPr lang="en-US" altLang="x-none" b="1" dirty="0">
                <a:latin typeface="Courier New" charset="0"/>
              </a:rPr>
              <a:t>while (count &lt;= 5)</a:t>
            </a:r>
          </a:p>
          <a:p>
            <a:pPr eaLnBrk="1" hangingPunct="1"/>
            <a:r>
              <a:rPr lang="en-US" altLang="x-none" b="1" dirty="0">
                <a:latin typeface="Courier New" charset="0"/>
              </a:rPr>
              <a:t>{</a:t>
            </a:r>
          </a:p>
          <a:p>
            <a:pPr eaLnBrk="1" hangingPunct="1"/>
            <a:r>
              <a:rPr lang="en-US" altLang="x-none" b="1" dirty="0">
                <a:latin typeface="Courier New" charset="0"/>
              </a:rPr>
              <a:t>   </a:t>
            </a:r>
            <a:r>
              <a:rPr lang="en-US" altLang="x-none" b="1" dirty="0" err="1">
                <a:latin typeface="Courier New" charset="0"/>
              </a:rPr>
              <a:t>System.out.println</a:t>
            </a:r>
            <a:r>
              <a:rPr lang="en-US" altLang="x-none" b="1" dirty="0">
                <a:latin typeface="Courier New" charset="0"/>
              </a:rPr>
              <a:t>(count);</a:t>
            </a:r>
          </a:p>
          <a:p>
            <a:pPr eaLnBrk="1" hangingPunct="1"/>
            <a:r>
              <a:rPr lang="en-US" altLang="x-none" b="1" dirty="0">
                <a:latin typeface="Courier New" charset="0"/>
              </a:rPr>
              <a:t>   count++;</a:t>
            </a:r>
          </a:p>
          <a:p>
            <a:pPr eaLnBrk="1" hangingPunct="1"/>
            <a:r>
              <a:rPr lang="en-US" altLang="x-none" b="1" dirty="0">
                <a:latin typeface="Courier New" charset="0"/>
              </a:rPr>
              <a:t>}</a:t>
            </a:r>
            <a:endParaRPr lang="en-US" altLang="x-none" dirty="0">
              <a:latin typeface="Times New Roman" charset="0"/>
            </a:endParaRPr>
          </a:p>
        </p:txBody>
      </p:sp>
      <p:sp>
        <p:nvSpPr>
          <p:cNvPr id="88069" name="Footer Placeholder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Sentinel Values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35814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x-none"/>
              <a:t>Let's look at some examples of loop processing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x-none"/>
              <a:t>A loop can be used to maintain a </a:t>
            </a:r>
            <a:r>
              <a:rPr lang="en-US" altLang="x-none" i="1"/>
              <a:t>running sum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x-none"/>
              <a:t>A </a:t>
            </a:r>
            <a:r>
              <a:rPr lang="en-US" altLang="x-none" i="1"/>
              <a:t>sentinel value</a:t>
            </a:r>
            <a:r>
              <a:rPr lang="en-US" altLang="x-none"/>
              <a:t> is a special input value that represents the end of input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Average.java </a:t>
            </a:r>
          </a:p>
        </p:txBody>
      </p:sp>
      <p:sp>
        <p:nvSpPr>
          <p:cNvPr id="8909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90115" name="TextBox 5"/>
          <p:cNvSpPr txBox="1">
            <a:spLocks noChangeArrowheads="1"/>
          </p:cNvSpPr>
          <p:nvPr/>
        </p:nvSpPr>
        <p:spPr bwMode="auto">
          <a:xfrm>
            <a:off x="547688" y="306388"/>
            <a:ext cx="7910512" cy="60944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Average.java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a while loop, a sentinel value, and a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running sum.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java.text.DecimalFormat;</a:t>
            </a: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java.util.Scanner;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Average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Computes the average of a set of values entered by the user.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The running sum is printed as the numbers are entered.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sum = 0, value, count = 0;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double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average;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Scanner scan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Scanner(System.in);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System.out.print("Enter an integer (0 to quit): 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value = scan.nextInt();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91139" name="TextBox 5"/>
          <p:cNvSpPr txBox="1">
            <a:spLocks noChangeArrowheads="1"/>
          </p:cNvSpPr>
          <p:nvPr/>
        </p:nvSpPr>
        <p:spPr bwMode="auto">
          <a:xfrm>
            <a:off x="609600" y="1524000"/>
            <a:ext cx="7910513" cy="3292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while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(value != 0)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sentinel value of 0 to terminate loop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count++;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sum += value;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System.out.println("The sum so far is " + sum);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System.out.print("Enter an integer (0 to quit): 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value = scan.nextInt();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}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92163" name="TextBox 5"/>
          <p:cNvSpPr txBox="1">
            <a:spLocks noChangeArrowheads="1"/>
          </p:cNvSpPr>
          <p:nvPr/>
        </p:nvSpPr>
        <p:spPr bwMode="auto">
          <a:xfrm>
            <a:off x="609600" y="1524000"/>
            <a:ext cx="7910513" cy="3508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System.out.println();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(count == 0)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System.out.println("No values were entered.");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average = (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)sum / count;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DecimalFormat fmt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DecimalFormat("0.###");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System.out.println("The average is " + fmt.format(average));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x-none" sz="1400" b="1">
              <a:ea typeface="Courier New" charset="0"/>
              <a:cs typeface="Courier New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93187" name="TextBox 5"/>
          <p:cNvSpPr txBox="1">
            <a:spLocks noChangeArrowheads="1"/>
          </p:cNvSpPr>
          <p:nvPr/>
        </p:nvSpPr>
        <p:spPr bwMode="auto">
          <a:xfrm>
            <a:off x="609600" y="1524000"/>
            <a:ext cx="7910513" cy="3508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();</a:t>
            </a:r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(count == 0)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No values were entered.");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{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average = (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)sum / count;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DecimalFormat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fmt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DecimalFormat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("0.###");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The average is " +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fmt.format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(average));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}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x-none" sz="1400" b="1" dirty="0">
              <a:ea typeface="Courier New" charset="0"/>
              <a:cs typeface="Courier New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425700" y="990600"/>
            <a:ext cx="4432300" cy="44942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x-none" b="1" u="sng" dirty="0">
                <a:ea typeface="Courier New" charset="0"/>
                <a:cs typeface="Courier New" charset="0"/>
              </a:rPr>
              <a:t>Sample Run</a:t>
            </a:r>
            <a:endParaRPr lang="en-US" altLang="x-none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Enter an integer (0 to quit): </a:t>
            </a:r>
            <a:r>
              <a:rPr lang="en-US" altLang="x-none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25</a:t>
            </a: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The sum so far is 25</a:t>
            </a: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Enter an integer (0 to quit): </a:t>
            </a:r>
            <a:r>
              <a:rPr lang="en-US" altLang="x-none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164</a:t>
            </a: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The sum so far is 189</a:t>
            </a: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Enter an integer (0 to quit): </a:t>
            </a:r>
            <a:r>
              <a:rPr lang="en-US" altLang="x-none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-14</a:t>
            </a: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The sum so far is 175</a:t>
            </a: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Enter an integer (0 to quit): </a:t>
            </a:r>
            <a:r>
              <a:rPr lang="en-US" altLang="x-none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84</a:t>
            </a: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The sum so far is 259</a:t>
            </a: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Enter an integer (0 to quit): </a:t>
            </a:r>
            <a:r>
              <a:rPr lang="en-US" altLang="x-none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12</a:t>
            </a: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The sum so far is 271</a:t>
            </a: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Enter an integer (0 to quit): </a:t>
            </a:r>
            <a:r>
              <a:rPr lang="en-US" altLang="x-none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-35</a:t>
            </a: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The sum so far is 236</a:t>
            </a: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Enter an integer (0 to quit): </a:t>
            </a:r>
            <a:r>
              <a:rPr lang="en-US" altLang="x-none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</a:t>
            </a:r>
          </a:p>
          <a:p>
            <a:pPr eaLnBrk="1" hangingPunct="1"/>
            <a:endParaRPr lang="en-US" altLang="x-none" sz="16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The average is 39.333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Input Validation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48768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x-none"/>
              <a:t>A loop can also be used for </a:t>
            </a:r>
            <a:r>
              <a:rPr lang="en-US" altLang="x-none" i="1"/>
              <a:t>input validation</a:t>
            </a:r>
            <a:r>
              <a:rPr lang="en-US" altLang="x-none"/>
              <a:t>, making a program more </a:t>
            </a:r>
            <a:r>
              <a:rPr lang="en-US" altLang="x-none" i="1"/>
              <a:t>robust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x-none"/>
              <a:t>It's generally a good idea to verify that input is valid (in whatever sense) when possible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WinPercentage.java </a:t>
            </a:r>
          </a:p>
        </p:txBody>
      </p:sp>
      <p:sp>
        <p:nvSpPr>
          <p:cNvPr id="9421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95235" name="TextBox 5"/>
          <p:cNvSpPr txBox="1">
            <a:spLocks noChangeArrowheads="1"/>
          </p:cNvSpPr>
          <p:nvPr/>
        </p:nvSpPr>
        <p:spPr bwMode="auto">
          <a:xfrm>
            <a:off x="547688" y="306388"/>
            <a:ext cx="7910512" cy="60944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WinPercentage.java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a while loop for input validation.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java.text.NumberFormat;</a:t>
            </a: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java.util.Scanner;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WinPercentage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Computes the percentage of games won by a team.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final int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NUM_GAMES = 12;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won;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double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ratio;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Scanner scan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Scanner(System.in);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System.out.print("Enter the number of games won (0 to "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            + NUM_GAMES + "): 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won = scan.nextInt();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96259" name="TextBox 5"/>
          <p:cNvSpPr txBox="1">
            <a:spLocks noChangeArrowheads="1"/>
          </p:cNvSpPr>
          <p:nvPr/>
        </p:nvSpPr>
        <p:spPr bwMode="auto">
          <a:xfrm>
            <a:off x="547688" y="1381125"/>
            <a:ext cx="7910512" cy="3724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while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(won &lt; 0 || won &gt; NUM_GAMES)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System.out.print("Invalid input. Please reenter: 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won = scan.nextInt();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}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ratio = (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)won / NUM_GAMES;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NumberFormat fmt = NumberFormat.getPercentInstance();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System.out.println("Winning percentage: " + fmt.format(ratio));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97283" name="TextBox 5"/>
          <p:cNvSpPr txBox="1">
            <a:spLocks noChangeArrowheads="1"/>
          </p:cNvSpPr>
          <p:nvPr/>
        </p:nvSpPr>
        <p:spPr bwMode="auto">
          <a:xfrm>
            <a:off x="547688" y="1381125"/>
            <a:ext cx="7910512" cy="3724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while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(won &lt; 0 || won &gt; NUM_GAMES)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{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System.out.print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Invalid input. Please reenter: ");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won =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scan.nextInt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}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ratio = (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)won / NUM_GAMES;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NumberFormat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fmt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NumberFormat.getPercentInstance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("Winning percentage: " +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fmt.format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(ratio));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828800" y="1143000"/>
            <a:ext cx="5664200" cy="2032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x-none" b="1" u="sng">
                <a:ea typeface="Courier New" charset="0"/>
                <a:cs typeface="Courier New" charset="0"/>
              </a:rPr>
              <a:t>Sample Run</a:t>
            </a:r>
            <a:endParaRPr lang="en-US" altLang="x-none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Enter the number of games won (0 to 12): </a:t>
            </a:r>
            <a:r>
              <a:rPr lang="en-US" altLang="x-none" sz="16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-5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Invalid input. Please reenter: </a:t>
            </a:r>
            <a:r>
              <a:rPr lang="en-US" altLang="x-none" sz="16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13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Invalid input. Please reenter: </a:t>
            </a:r>
            <a:r>
              <a:rPr lang="en-US" altLang="x-none" sz="16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7</a:t>
            </a:r>
          </a:p>
          <a:p>
            <a:pPr eaLnBrk="1" hangingPunct="1"/>
            <a:endParaRPr lang="en-US" altLang="x-none" sz="16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Winning percentage: 58%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Boolean Expressions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181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x-none"/>
              <a:t>An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>
                <a:ea typeface="Courier New" charset="0"/>
                <a:cs typeface="Courier New" charset="0"/>
              </a:rPr>
              <a:t> </a:t>
            </a:r>
            <a:r>
              <a:rPr lang="en-US" altLang="x-none"/>
              <a:t>statement with its boolean condition: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x-none"/>
              <a:t>			</a:t>
            </a: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if (sum &gt; MAX)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			   delta = sum – MAX;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x-none"/>
              <a:t>First, the condition is evaluated: the value of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sum</a:t>
            </a:r>
            <a:r>
              <a:rPr lang="en-US" altLang="x-none"/>
              <a:t> is either greater than the value of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MAX</a:t>
            </a:r>
            <a:r>
              <a:rPr lang="en-US" altLang="x-none"/>
              <a:t>, or it is not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x-none"/>
              <a:t>If the condition is true, the assignment statement is executed; if it isn't, it is skipped</a:t>
            </a:r>
          </a:p>
          <a:p>
            <a:pPr>
              <a:lnSpc>
                <a:spcPct val="90000"/>
              </a:lnSpc>
            </a:pPr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Age.java</a:t>
            </a:r>
          </a:p>
        </p:txBody>
      </p:sp>
      <p:sp>
        <p:nvSpPr>
          <p:cNvPr id="33796" name="Footer Placeholder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Infinite Loops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46482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The body of a </a:t>
            </a:r>
            <a:r>
              <a:rPr lang="en-US" altLang="x-none">
                <a:latin typeface="Courier New" charset="0"/>
              </a:rPr>
              <a:t>while</a:t>
            </a:r>
            <a:r>
              <a:rPr lang="en-US" altLang="x-none"/>
              <a:t> loop eventually must make the condition false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If not, it is called an </a:t>
            </a:r>
            <a:r>
              <a:rPr lang="en-US" altLang="x-none" i="1"/>
              <a:t>infinite loop</a:t>
            </a:r>
            <a:r>
              <a:rPr lang="en-US" altLang="x-none"/>
              <a:t>, which will execute until the user interrupts the program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This is a common logical error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You should always double check the logic of a program to ensure that your loops will terminate normally</a:t>
            </a:r>
          </a:p>
        </p:txBody>
      </p:sp>
      <p:sp>
        <p:nvSpPr>
          <p:cNvPr id="9830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Infinite Loops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4876800"/>
          </a:xfrm>
        </p:spPr>
        <p:txBody>
          <a:bodyPr/>
          <a:lstStyle/>
          <a:p>
            <a:pPr>
              <a:spcAft>
                <a:spcPts val="1200"/>
              </a:spcAft>
              <a:buClr>
                <a:schemeClr val="bg2"/>
              </a:buClr>
            </a:pPr>
            <a:r>
              <a:rPr lang="en-US" altLang="x-none"/>
              <a:t>An example of an infinite loop:</a:t>
            </a:r>
          </a:p>
          <a:p>
            <a:pPr>
              <a:buClr>
                <a:schemeClr val="bg2"/>
              </a:buClr>
            </a:pPr>
            <a:endParaRPr lang="en-US" altLang="x-none"/>
          </a:p>
          <a:p>
            <a:pPr>
              <a:buClr>
                <a:schemeClr val="bg2"/>
              </a:buClr>
            </a:pPr>
            <a:endParaRPr lang="en-US" altLang="x-none"/>
          </a:p>
          <a:p>
            <a:pPr>
              <a:buClr>
                <a:schemeClr val="bg2"/>
              </a:buClr>
            </a:pPr>
            <a:endParaRPr lang="en-US" altLang="x-none"/>
          </a:p>
          <a:p>
            <a:pPr>
              <a:buClr>
                <a:schemeClr val="bg2"/>
              </a:buClr>
            </a:pPr>
            <a:endParaRPr lang="en-US" altLang="x-none"/>
          </a:p>
          <a:p>
            <a:pPr>
              <a:buClr>
                <a:schemeClr val="bg2"/>
              </a:buClr>
              <a:buFontTx/>
              <a:buNone/>
            </a:pPr>
            <a:endParaRPr lang="en-US" altLang="x-none"/>
          </a:p>
          <a:p>
            <a:pPr>
              <a:buClr>
                <a:schemeClr val="bg2"/>
              </a:buClr>
            </a:pPr>
            <a:r>
              <a:rPr lang="en-US" altLang="x-none"/>
              <a:t>This loop will continue executing until interrupted (Control-C) or until an underflow error occurs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1752600" y="1847850"/>
            <a:ext cx="57261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b="1">
                <a:latin typeface="Courier New" charset="0"/>
              </a:rPr>
              <a:t>int count = 1;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while (count &lt;= 25)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{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System.out.println(count);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count = count - 1;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}</a:t>
            </a:r>
            <a:endParaRPr lang="en-US" altLang="x-none">
              <a:latin typeface="Times New Roman" charset="0"/>
            </a:endParaRPr>
          </a:p>
        </p:txBody>
      </p:sp>
      <p:sp>
        <p:nvSpPr>
          <p:cNvPr id="99333" name="Footer Placeholder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Nested Loops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4191000"/>
          </a:xfrm>
        </p:spPr>
        <p:txBody>
          <a:bodyPr/>
          <a:lstStyle/>
          <a:p>
            <a:pPr>
              <a:spcBef>
                <a:spcPct val="75000"/>
              </a:spcBef>
            </a:pPr>
            <a:r>
              <a:rPr lang="en-US" altLang="x-none"/>
              <a:t>Similar to nested </a:t>
            </a:r>
            <a:r>
              <a:rPr lang="en-US" altLang="x-none">
                <a:latin typeface="Courier New" charset="0"/>
              </a:rPr>
              <a:t>if</a:t>
            </a:r>
            <a:r>
              <a:rPr lang="en-US" altLang="x-none"/>
              <a:t> statements, loops can be nested as well</a:t>
            </a:r>
          </a:p>
          <a:p>
            <a:pPr>
              <a:spcBef>
                <a:spcPct val="75000"/>
              </a:spcBef>
            </a:pPr>
            <a:r>
              <a:rPr lang="en-US" altLang="x-none"/>
              <a:t>That is, the body of a loop can contain another loop</a:t>
            </a:r>
          </a:p>
          <a:p>
            <a:pPr>
              <a:spcBef>
                <a:spcPct val="75000"/>
              </a:spcBef>
            </a:pPr>
            <a:r>
              <a:rPr lang="en-US" altLang="x-none"/>
              <a:t>For each iteration of the outer loop, the inner loop iterates completely</a:t>
            </a:r>
          </a:p>
          <a:p>
            <a:pPr>
              <a:spcBef>
                <a:spcPct val="75000"/>
              </a:spcBef>
            </a:pPr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PalindromeTester.java </a:t>
            </a:r>
          </a:p>
        </p:txBody>
      </p:sp>
      <p:sp>
        <p:nvSpPr>
          <p:cNvPr id="10035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01379" name="TextBox 5"/>
          <p:cNvSpPr txBox="1">
            <a:spLocks noChangeArrowheads="1"/>
          </p:cNvSpPr>
          <p:nvPr/>
        </p:nvSpPr>
        <p:spPr bwMode="auto">
          <a:xfrm>
            <a:off x="547688" y="180975"/>
            <a:ext cx="7910512" cy="6524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PalindromeTester.java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nested while loops.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java.util.Scanner;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PalindromeTester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Tests strings to see if they are palindromes.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String str, another = "y";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left, right;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Scanner scan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Scanner(System.in);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while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(another.equalsIgnoreCase("y"))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allows y or Y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System.out.println("Enter a potential palindrome:");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str = scan.nextLine();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left = 0;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right = str.length() - 1;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02403" name="TextBox 5"/>
          <p:cNvSpPr txBox="1">
            <a:spLocks noChangeArrowheads="1"/>
          </p:cNvSpPr>
          <p:nvPr/>
        </p:nvSpPr>
        <p:spPr bwMode="auto">
          <a:xfrm>
            <a:off x="547688" y="838200"/>
            <a:ext cx="7910512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while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(str.charAt(left) == str.charAt(right) &amp;&amp; left &lt; right)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left++;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right--;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}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System.out.println();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(left &lt; right)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System.out.println("That string is NOT a palindrome.");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System.out.println("That string IS a palindrome.");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System.out.println();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System.out.print("Test another palindrome (y/n)? 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another = scan.nextLine();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03427" name="TextBox 5"/>
          <p:cNvSpPr txBox="1">
            <a:spLocks noChangeArrowheads="1"/>
          </p:cNvSpPr>
          <p:nvPr/>
        </p:nvSpPr>
        <p:spPr bwMode="auto">
          <a:xfrm>
            <a:off x="547688" y="838200"/>
            <a:ext cx="7910512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while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str.charAt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(left) ==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str.charAt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(right) &amp;&amp; left &lt; right)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{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   left++;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   right--;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}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(left &lt; right)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  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That string is NOT a palindrome.");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  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That string IS a palindrome.");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System.out.print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Test another palindrome (y/n)? ");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another =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scan.nextLine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}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286000" y="685800"/>
            <a:ext cx="4319588" cy="5232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x-none" b="1" u="sng">
                <a:ea typeface="Courier New" charset="0"/>
                <a:cs typeface="Courier New" charset="0"/>
              </a:rPr>
              <a:t>Sample Run</a:t>
            </a:r>
            <a:endParaRPr lang="en-US" altLang="x-none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Enter a potential palindrome:</a:t>
            </a:r>
          </a:p>
          <a:p>
            <a:pPr eaLnBrk="1" hangingPunct="1"/>
            <a:r>
              <a:rPr lang="en-US" altLang="x-none" sz="16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radar</a:t>
            </a:r>
          </a:p>
          <a:p>
            <a:pPr eaLnBrk="1" hangingPunct="1"/>
            <a:endParaRPr lang="en-US" altLang="x-none" sz="16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That string IS a palindrome.</a:t>
            </a:r>
          </a:p>
          <a:p>
            <a:pPr eaLnBrk="1" hangingPunct="1"/>
            <a:endParaRPr lang="en-US" altLang="x-none" sz="16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Test another palindrome (y/n)? </a:t>
            </a:r>
            <a:r>
              <a:rPr lang="en-US" altLang="x-none" sz="16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y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Enter a potential palindrome:</a:t>
            </a:r>
          </a:p>
          <a:p>
            <a:pPr eaLnBrk="1" hangingPunct="1"/>
            <a:r>
              <a:rPr lang="en-US" altLang="x-none" sz="16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able was I ere I saw elba</a:t>
            </a:r>
          </a:p>
          <a:p>
            <a:pPr eaLnBrk="1" hangingPunct="1"/>
            <a:endParaRPr lang="en-US" altLang="x-none" sz="16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That string IS a palindrome.</a:t>
            </a:r>
          </a:p>
          <a:p>
            <a:pPr eaLnBrk="1" hangingPunct="1"/>
            <a:endParaRPr lang="en-US" altLang="x-none" sz="16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Test another palindrome (y/n)? </a:t>
            </a:r>
            <a:r>
              <a:rPr lang="en-US" altLang="x-none" sz="16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y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Enter a potential palindrome:</a:t>
            </a:r>
          </a:p>
          <a:p>
            <a:pPr eaLnBrk="1" hangingPunct="1"/>
            <a:r>
              <a:rPr lang="en-US" altLang="x-none" sz="16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abracadabra</a:t>
            </a:r>
          </a:p>
          <a:p>
            <a:pPr eaLnBrk="1" hangingPunct="1"/>
            <a:endParaRPr lang="en-US" altLang="x-none" sz="16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That string is NOT a palindrome.</a:t>
            </a:r>
          </a:p>
          <a:p>
            <a:pPr eaLnBrk="1" hangingPunct="1"/>
            <a:endParaRPr lang="en-US" altLang="x-none" sz="16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Test another palindrome (y/n)? </a:t>
            </a:r>
            <a:r>
              <a:rPr lang="en-US" altLang="x-none" sz="16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Quick Check</a:t>
            </a:r>
          </a:p>
        </p:txBody>
      </p:sp>
      <p:sp>
        <p:nvSpPr>
          <p:cNvPr id="10445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04452" name="TextBox 5"/>
          <p:cNvSpPr txBox="1">
            <a:spLocks noChangeArrowheads="1"/>
          </p:cNvSpPr>
          <p:nvPr/>
        </p:nvSpPr>
        <p:spPr bwMode="auto">
          <a:xfrm>
            <a:off x="304800" y="1066800"/>
            <a:ext cx="8610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2800"/>
              <a:t>How many times will the string "Here" be printed?</a:t>
            </a:r>
          </a:p>
          <a:p>
            <a:pPr eaLnBrk="1" hangingPunct="1"/>
            <a:endParaRPr lang="en-US" altLang="x-none" sz="280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914400" y="1905000"/>
            <a:ext cx="64643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b="1">
                <a:latin typeface="Courier New" charset="0"/>
              </a:rPr>
              <a:t>count1 = 1;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while (count1 &lt;= 10)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{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count2 = 1;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while (count2 &lt; 20)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{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   System.out.println("Here");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   count2++;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}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count1++;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}</a:t>
            </a:r>
            <a:endParaRPr lang="en-US" altLang="x-none" sz="28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Quick Check</a:t>
            </a:r>
          </a:p>
        </p:txBody>
      </p:sp>
      <p:sp>
        <p:nvSpPr>
          <p:cNvPr id="105475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05476" name="TextBox 5"/>
          <p:cNvSpPr txBox="1">
            <a:spLocks noChangeArrowheads="1"/>
          </p:cNvSpPr>
          <p:nvPr/>
        </p:nvSpPr>
        <p:spPr bwMode="auto">
          <a:xfrm>
            <a:off x="304800" y="1066800"/>
            <a:ext cx="8610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2800"/>
              <a:t>How many times will the string "Here" be printed?</a:t>
            </a:r>
          </a:p>
          <a:p>
            <a:pPr eaLnBrk="1" hangingPunct="1"/>
            <a:endParaRPr lang="en-US" altLang="x-none" sz="2800"/>
          </a:p>
        </p:txBody>
      </p:sp>
      <p:sp>
        <p:nvSpPr>
          <p:cNvPr id="105477" name="TextBox 6"/>
          <p:cNvSpPr txBox="1">
            <a:spLocks noChangeArrowheads="1"/>
          </p:cNvSpPr>
          <p:nvPr/>
        </p:nvSpPr>
        <p:spPr bwMode="auto">
          <a:xfrm>
            <a:off x="914400" y="1905000"/>
            <a:ext cx="64643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b="1">
                <a:latin typeface="Courier New" charset="0"/>
              </a:rPr>
              <a:t>count1 = 1;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while (count1 &lt;= 10)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{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count2 = 1;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while (count2 &lt; 20)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{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   System.out.println("Here");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   count2++;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}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count1++;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}</a:t>
            </a:r>
            <a:endParaRPr lang="en-US" altLang="x-none" sz="2800">
              <a:latin typeface="Times New Roman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867400" y="2819400"/>
            <a:ext cx="2024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b="1">
                <a:solidFill>
                  <a:srgbClr val="3366FF"/>
                </a:solidFill>
              </a:rPr>
              <a:t>10 * 19 = 190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Outline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2514600" y="1219200"/>
            <a:ext cx="493757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/>
              <a:t>Boolean Expressions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The </a:t>
            </a:r>
            <a:r>
              <a:rPr lang="en-US" sz="2400" b="1" dirty="0">
                <a:latin typeface="Courier New"/>
                <a:cs typeface="Courier New"/>
              </a:rPr>
              <a:t>if</a:t>
            </a:r>
            <a:r>
              <a:rPr lang="en-US" sz="2400" b="1" dirty="0">
                <a:latin typeface="+mn-lt"/>
                <a:cs typeface="Courier New"/>
              </a:rPr>
              <a:t> </a:t>
            </a:r>
            <a:r>
              <a:rPr lang="en-US" sz="2400" b="1" dirty="0"/>
              <a:t>Statement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Comparing Data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The </a:t>
            </a:r>
            <a:r>
              <a:rPr lang="en-US" sz="2400" b="1" dirty="0">
                <a:latin typeface="Courier New"/>
                <a:cs typeface="Courier New"/>
              </a:rPr>
              <a:t>while</a:t>
            </a:r>
            <a:r>
              <a:rPr lang="en-US" sz="2400" b="1" dirty="0">
                <a:cs typeface="Courier New"/>
              </a:rPr>
              <a:t> </a:t>
            </a:r>
            <a:r>
              <a:rPr lang="en-US" sz="2400" b="1" dirty="0"/>
              <a:t>Statement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 err="1"/>
              <a:t>Iterators</a:t>
            </a:r>
            <a:endParaRPr lang="en-US" sz="2400" b="1" dirty="0"/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The </a:t>
            </a:r>
            <a:r>
              <a:rPr lang="en-US" sz="2400" b="1" dirty="0" err="1">
                <a:latin typeface="Courier New"/>
                <a:cs typeface="Courier New"/>
              </a:rPr>
              <a:t>ArrayList</a:t>
            </a:r>
            <a:r>
              <a:rPr lang="en-US" sz="2400" b="1" dirty="0">
                <a:cs typeface="Courier New"/>
              </a:rPr>
              <a:t> </a:t>
            </a:r>
            <a:r>
              <a:rPr lang="en-US" sz="2400" b="1" dirty="0"/>
              <a:t>Class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Determining Event Sources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Managing Fonts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 smtClean="0"/>
              <a:t>Check </a:t>
            </a:r>
            <a:r>
              <a:rPr lang="en-US" sz="2400" b="1" dirty="0"/>
              <a:t>Boxes and Radio Buttons</a:t>
            </a:r>
          </a:p>
        </p:txBody>
      </p:sp>
      <p:sp>
        <p:nvSpPr>
          <p:cNvPr id="83972" name="AutoShape 4"/>
          <p:cNvSpPr>
            <a:spLocks noChangeArrowheads="1"/>
          </p:cNvSpPr>
          <p:nvPr/>
        </p:nvSpPr>
        <p:spPr bwMode="auto">
          <a:xfrm>
            <a:off x="1676400" y="3502025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x-none" altLang="x-none" sz="1800"/>
          </a:p>
        </p:txBody>
      </p:sp>
      <p:sp>
        <p:nvSpPr>
          <p:cNvPr id="106501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utoUpdateAnimBg="0"/>
      <p:bldP spid="83972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Iterators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257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An </a:t>
            </a:r>
            <a:r>
              <a:rPr lang="en-US" altLang="x-none" i="1"/>
              <a:t>iterator</a:t>
            </a:r>
            <a:r>
              <a:rPr lang="en-US" altLang="x-none"/>
              <a:t> is an object that allows you to process a collection of items one at a time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It lets you step through each item in turn and process it as needed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An iterator has a </a:t>
            </a:r>
            <a:r>
              <a:rPr lang="en-US" altLang="x-none">
                <a:latin typeface="Courier New" charset="0"/>
              </a:rPr>
              <a:t>hasNext</a:t>
            </a:r>
            <a:r>
              <a:rPr lang="en-US" altLang="x-none"/>
              <a:t> method that returns true if there is at least one more item to process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next</a:t>
            </a:r>
            <a:r>
              <a:rPr lang="en-US" altLang="x-none"/>
              <a:t> method returns the next item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Iterator objects are defined using the </a:t>
            </a:r>
            <a:r>
              <a:rPr lang="en-US" altLang="x-none">
                <a:latin typeface="Courier New" charset="0"/>
              </a:rPr>
              <a:t>Iterator</a:t>
            </a:r>
            <a:r>
              <a:rPr lang="en-US" altLang="x-none"/>
              <a:t> interface, which is discussed further in Chapter 7</a:t>
            </a:r>
          </a:p>
        </p:txBody>
      </p:sp>
      <p:sp>
        <p:nvSpPr>
          <p:cNvPr id="10752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34819" name="TextBox 5"/>
          <p:cNvSpPr txBox="1">
            <a:spLocks noChangeArrowheads="1"/>
          </p:cNvSpPr>
          <p:nvPr/>
        </p:nvSpPr>
        <p:spPr bwMode="auto">
          <a:xfrm>
            <a:off x="609600" y="711200"/>
            <a:ext cx="7910513" cy="523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Age.java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an if statement.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java.util.Scanner;</a:t>
            </a:r>
          </a:p>
          <a:p>
            <a:pPr eaLnBrk="1" hangingPunct="1"/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Age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Reads the user's age and prints comments accordingly.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final int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MINOR = 21;</a:t>
            </a:r>
          </a:p>
          <a:p>
            <a:pPr eaLnBrk="1" hangingPunct="1"/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Scanner scan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Scanner(System.in);</a:t>
            </a:r>
          </a:p>
          <a:p>
            <a:pPr eaLnBrk="1" hangingPunct="1"/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System.out.print("Enter your age: ");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age = scan.nextInt();</a:t>
            </a:r>
          </a:p>
          <a:p>
            <a:pPr eaLnBrk="1" hangingPunct="1"/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Iterators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029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Several classes in the Java standard class library are iterators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Scanner</a:t>
            </a:r>
            <a:r>
              <a:rPr lang="en-US" altLang="x-none"/>
              <a:t> class is an iterator</a:t>
            </a:r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hasNext</a:t>
            </a:r>
            <a:r>
              <a:rPr lang="en-US" altLang="x-none"/>
              <a:t> method returns true if there is more data to be scanned</a:t>
            </a:r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next</a:t>
            </a:r>
            <a:r>
              <a:rPr lang="en-US" altLang="x-none"/>
              <a:t> method returns the next scanned token as a string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Scanner</a:t>
            </a:r>
            <a:r>
              <a:rPr lang="en-US" altLang="x-none"/>
              <a:t> class also has variations on the </a:t>
            </a:r>
            <a:r>
              <a:rPr lang="en-US" altLang="x-none">
                <a:latin typeface="Courier New" charset="0"/>
              </a:rPr>
              <a:t>hasNext</a:t>
            </a:r>
            <a:r>
              <a:rPr lang="en-US" altLang="x-none"/>
              <a:t> method for specific data types (such as </a:t>
            </a:r>
            <a:r>
              <a:rPr lang="en-US" altLang="x-none">
                <a:latin typeface="Courier New" charset="0"/>
              </a:rPr>
              <a:t>hasNextInt</a:t>
            </a:r>
            <a:r>
              <a:rPr lang="en-US" altLang="x-none"/>
              <a:t>)</a:t>
            </a:r>
          </a:p>
          <a:p>
            <a:pPr>
              <a:lnSpc>
                <a:spcPct val="90000"/>
              </a:lnSpc>
            </a:pPr>
            <a:endParaRPr lang="en-US" altLang="x-none"/>
          </a:p>
        </p:txBody>
      </p:sp>
      <p:sp>
        <p:nvSpPr>
          <p:cNvPr id="10854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Iterators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4876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fact that a </a:t>
            </a:r>
            <a:r>
              <a:rPr lang="en-US" altLang="x-none">
                <a:latin typeface="Courier New" charset="0"/>
              </a:rPr>
              <a:t>Scanner</a:t>
            </a:r>
            <a:r>
              <a:rPr lang="en-US" altLang="x-none"/>
              <a:t> is an iterator is particularly helpful when reading input from a file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Suppose we wanted to read and process a list of URLs stored in a file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One scanner can be set up to read each line of the input until the end of the file is encountered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Another scanner can be set up for each URL to process each part of the path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URLDissector.java </a:t>
            </a:r>
          </a:p>
        </p:txBody>
      </p:sp>
      <p:sp>
        <p:nvSpPr>
          <p:cNvPr id="10957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10595" name="TextBox 5"/>
          <p:cNvSpPr txBox="1">
            <a:spLocks noChangeArrowheads="1"/>
          </p:cNvSpPr>
          <p:nvPr/>
        </p:nvSpPr>
        <p:spPr bwMode="auto">
          <a:xfrm>
            <a:off x="547688" y="635000"/>
            <a:ext cx="7910512" cy="523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URLDissector.java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Scanner to read file input and parse it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using alternative delimiters.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java.util.Scanner;</a:t>
            </a: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java.io.*;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URLDissector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Reads urls from a file and prints their path components.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main(String[] args) throws IOException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String url;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Scanner fileScan, urlScan;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fileScan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Scanner(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File("urls.inp"));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11619" name="TextBox 5"/>
          <p:cNvSpPr txBox="1">
            <a:spLocks noChangeArrowheads="1"/>
          </p:cNvSpPr>
          <p:nvPr/>
        </p:nvSpPr>
        <p:spPr bwMode="auto">
          <a:xfrm>
            <a:off x="547688" y="1116013"/>
            <a:ext cx="7910512" cy="4370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// Read and process each line of the file</a:t>
            </a: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while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fileScan.hasNext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())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{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url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fileScan.nextLine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("URL: " +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url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urlScan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Scanner(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url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urlScan.useDelimiter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("/");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   //  Print each part of the </a:t>
            </a:r>
            <a:r>
              <a:rPr lang="en-US" altLang="x-none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url</a:t>
            </a:r>
            <a:endParaRPr lang="en-US" altLang="x-none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while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urlScan.hasNext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())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  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("  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" +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urlScan.next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());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}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12643" name="TextBox 5"/>
          <p:cNvSpPr txBox="1">
            <a:spLocks noChangeArrowheads="1"/>
          </p:cNvSpPr>
          <p:nvPr/>
        </p:nvSpPr>
        <p:spPr bwMode="auto">
          <a:xfrm>
            <a:off x="547688" y="1116013"/>
            <a:ext cx="7910512" cy="4370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// Read and process each line of the file</a:t>
            </a: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while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fileScan.hasNext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())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{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url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fileScan.nextLine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URL: " +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url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urlScan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Scanner(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url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urlScan.useDelimiter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("/");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   //  Print each part of the </a:t>
            </a:r>
            <a:r>
              <a:rPr lang="en-US" altLang="x-none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url</a:t>
            </a:r>
            <a:endParaRPr lang="en-US" altLang="x-none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while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urlScan.hasNext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())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  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("  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" +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urlScan.next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());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}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981200" y="447675"/>
            <a:ext cx="5048250" cy="57245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x-none" b="1" u="sng">
                <a:ea typeface="Courier New" charset="0"/>
                <a:cs typeface="Courier New" charset="0"/>
              </a:rPr>
              <a:t>Sample Run</a:t>
            </a:r>
            <a:endParaRPr lang="en-US" altLang="x-none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URL: www.google.com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   www.google.com</a:t>
            </a:r>
          </a:p>
          <a:p>
            <a:pPr eaLnBrk="1" hangingPunct="1"/>
            <a:endParaRPr lang="en-US" altLang="x-none" sz="16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URL: www.linux.org/info/gnu.html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   www.linux.org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   info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   gnu.html</a:t>
            </a:r>
          </a:p>
          <a:p>
            <a:pPr eaLnBrk="1" hangingPunct="1"/>
            <a:endParaRPr lang="en-US" altLang="x-none" sz="16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URL: thelyric.com/calendar/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   thelyric.com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   calendar</a:t>
            </a:r>
          </a:p>
          <a:p>
            <a:pPr eaLnBrk="1" hangingPunct="1"/>
            <a:endParaRPr lang="en-US" altLang="x-none" sz="16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URL: www.cs.vt.edu/undergraduate/about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   www.cs.vt.edu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   undergraduate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   about</a:t>
            </a:r>
          </a:p>
          <a:p>
            <a:pPr eaLnBrk="1" hangingPunct="1"/>
            <a:endParaRPr lang="en-US" altLang="x-none" sz="16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URL: youtube.com/watch?v=EHCRimwRGLs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   youtube.com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   watch?v=EHCRimwRGLs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Outline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2514600" y="1219200"/>
            <a:ext cx="493757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/>
              <a:t>Boolean Expressions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The </a:t>
            </a:r>
            <a:r>
              <a:rPr lang="en-US" sz="2400" b="1" dirty="0">
                <a:latin typeface="Courier New"/>
                <a:cs typeface="Courier New"/>
              </a:rPr>
              <a:t>if</a:t>
            </a:r>
            <a:r>
              <a:rPr lang="en-US" sz="2400" b="1" dirty="0">
                <a:latin typeface="+mn-lt"/>
                <a:cs typeface="Courier New"/>
              </a:rPr>
              <a:t> </a:t>
            </a:r>
            <a:r>
              <a:rPr lang="en-US" sz="2400" b="1" dirty="0"/>
              <a:t>Statement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Comparing Data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The </a:t>
            </a:r>
            <a:r>
              <a:rPr lang="en-US" sz="2400" b="1" dirty="0">
                <a:latin typeface="Courier New"/>
                <a:cs typeface="Courier New"/>
              </a:rPr>
              <a:t>while</a:t>
            </a:r>
            <a:r>
              <a:rPr lang="en-US" sz="2400" b="1" dirty="0">
                <a:cs typeface="Courier New"/>
              </a:rPr>
              <a:t> </a:t>
            </a:r>
            <a:r>
              <a:rPr lang="en-US" sz="2400" b="1" dirty="0"/>
              <a:t>Statement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 err="1"/>
              <a:t>Iterators</a:t>
            </a:r>
            <a:endParaRPr lang="en-US" sz="2400" b="1" dirty="0"/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The </a:t>
            </a:r>
            <a:r>
              <a:rPr lang="en-US" sz="2400" b="1" dirty="0" err="1">
                <a:latin typeface="Courier New"/>
                <a:cs typeface="Courier New"/>
              </a:rPr>
              <a:t>ArrayList</a:t>
            </a:r>
            <a:r>
              <a:rPr lang="en-US" sz="2400" b="1" dirty="0">
                <a:cs typeface="Courier New"/>
              </a:rPr>
              <a:t> </a:t>
            </a:r>
            <a:r>
              <a:rPr lang="en-US" sz="2400" b="1" dirty="0"/>
              <a:t>Class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Determining Event Sources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Managing Fonts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 smtClean="0"/>
              <a:t>Check </a:t>
            </a:r>
            <a:r>
              <a:rPr lang="en-US" sz="2400" b="1" dirty="0"/>
              <a:t>Boxes and Radio Buttons</a:t>
            </a:r>
          </a:p>
        </p:txBody>
      </p:sp>
      <p:sp>
        <p:nvSpPr>
          <p:cNvPr id="83972" name="AutoShape 4"/>
          <p:cNvSpPr>
            <a:spLocks noChangeArrowheads="1"/>
          </p:cNvSpPr>
          <p:nvPr/>
        </p:nvSpPr>
        <p:spPr bwMode="auto">
          <a:xfrm>
            <a:off x="1676400" y="404495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x-none" altLang="x-none" sz="1800"/>
          </a:p>
        </p:txBody>
      </p:sp>
      <p:sp>
        <p:nvSpPr>
          <p:cNvPr id="113669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utoUpdateAnimBg="0"/>
      <p:bldP spid="83972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The ArrayList Class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44958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An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ArrayList</a:t>
            </a:r>
            <a:r>
              <a:rPr lang="en-US" altLang="x-none">
                <a:ea typeface="Courier New" charset="0"/>
                <a:cs typeface="Courier New" charset="0"/>
              </a:rPr>
              <a:t> </a:t>
            </a:r>
            <a:r>
              <a:rPr lang="en-US" altLang="x-none"/>
              <a:t>object stores a list of objects, and is often processed using a loop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ArrayList</a:t>
            </a:r>
            <a:r>
              <a:rPr lang="en-US" altLang="x-none"/>
              <a:t> class is part of the </a:t>
            </a:r>
            <a:r>
              <a:rPr lang="en-US" altLang="x-none">
                <a:latin typeface="Courier New" charset="0"/>
              </a:rPr>
              <a:t>java.util</a:t>
            </a:r>
            <a:r>
              <a:rPr lang="en-US" altLang="x-none"/>
              <a:t> package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You can reference each object in the list using a numeric index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An </a:t>
            </a:r>
            <a:r>
              <a:rPr lang="en-US" altLang="x-none">
                <a:latin typeface="Courier New" charset="0"/>
              </a:rPr>
              <a:t>ArrayList</a:t>
            </a:r>
            <a:r>
              <a:rPr lang="en-US" altLang="x-none"/>
              <a:t> object grows and shrinks as needed, adjusting its capacity as necessary</a:t>
            </a:r>
          </a:p>
        </p:txBody>
      </p:sp>
      <p:sp>
        <p:nvSpPr>
          <p:cNvPr id="11469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The ArrayList Class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4102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Index values of an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ArrayList</a:t>
            </a:r>
            <a:r>
              <a:rPr lang="en-US" altLang="x-none">
                <a:ea typeface="Courier New" charset="0"/>
                <a:cs typeface="Courier New" charset="0"/>
              </a:rPr>
              <a:t> </a:t>
            </a:r>
            <a:r>
              <a:rPr lang="en-US" altLang="x-none"/>
              <a:t>begin at 0 (not 1):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/>
              <a:t>				0	"Bashful"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/>
              <a:t>				1	"Sleepy"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/>
              <a:t>				2	"Happy"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/>
              <a:t>				3	"Dopey"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x-none"/>
              <a:t>				4	"Doc"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Elements can be inserted and removed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The indexes of the elements adjust accordingly</a:t>
            </a:r>
          </a:p>
        </p:txBody>
      </p:sp>
      <p:sp>
        <p:nvSpPr>
          <p:cNvPr id="11571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ArrayList Methods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953000"/>
          </a:xfrm>
        </p:spPr>
        <p:txBody>
          <a:bodyPr/>
          <a:lstStyle/>
          <a:p>
            <a:pPr>
              <a:spcBef>
                <a:spcPct val="70000"/>
              </a:spcBef>
              <a:spcAft>
                <a:spcPts val="1200"/>
              </a:spcAft>
            </a:pPr>
            <a:r>
              <a:rPr lang="en-US" altLang="x-none"/>
              <a:t>Some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ArrayList</a:t>
            </a:r>
            <a:r>
              <a:rPr lang="en-US" altLang="x-none">
                <a:ea typeface="Courier New" charset="0"/>
                <a:cs typeface="Courier New" charset="0"/>
              </a:rPr>
              <a:t> </a:t>
            </a:r>
            <a:r>
              <a:rPr lang="en-US" altLang="x-none"/>
              <a:t>methods:</a:t>
            </a:r>
          </a:p>
          <a:p>
            <a:pPr>
              <a:spcBef>
                <a:spcPct val="70000"/>
              </a:spcBef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			boolean add(E obj)</a:t>
            </a:r>
          </a:p>
          <a:p>
            <a:pPr>
              <a:spcBef>
                <a:spcPct val="70000"/>
              </a:spcBef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			void add(int index, E obj)</a:t>
            </a:r>
          </a:p>
          <a:p>
            <a:pPr>
              <a:spcBef>
                <a:spcPct val="70000"/>
              </a:spcBef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			Object remove(int index)</a:t>
            </a:r>
          </a:p>
          <a:p>
            <a:pPr>
              <a:spcBef>
                <a:spcPct val="70000"/>
              </a:spcBef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			Object get(int index)</a:t>
            </a:r>
          </a:p>
          <a:p>
            <a:pPr>
              <a:spcBef>
                <a:spcPct val="70000"/>
              </a:spcBef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			boolean isEmpty()</a:t>
            </a:r>
          </a:p>
          <a:p>
            <a:pPr>
              <a:spcBef>
                <a:spcPct val="70000"/>
              </a:spcBef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			int size()</a:t>
            </a:r>
          </a:p>
        </p:txBody>
      </p:sp>
      <p:sp>
        <p:nvSpPr>
          <p:cNvPr id="11674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The ArrayList Class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4102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The type of object stored in the list is established when the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ArrayList </a:t>
            </a:r>
            <a:r>
              <a:rPr lang="en-US" altLang="x-none"/>
              <a:t>object is created: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x-none" sz="2000" b="1">
                <a:latin typeface="Courier New" charset="0"/>
                <a:ea typeface="Courier New" charset="0"/>
                <a:cs typeface="Courier New" charset="0"/>
              </a:rPr>
              <a:t>		ArrayList&lt;String&gt; names = new ArrayList&lt;String&gt;();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en-US" altLang="x-none" sz="2000" b="1">
                <a:latin typeface="Courier New" charset="0"/>
                <a:ea typeface="Courier New" charset="0"/>
                <a:cs typeface="Courier New" charset="0"/>
              </a:rPr>
              <a:t>		ArrayList&lt;Book&gt; list = new ArrayList&lt;Book&gt;();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This makes use of Java </a:t>
            </a:r>
            <a:r>
              <a:rPr lang="en-US" altLang="x-none" i="1"/>
              <a:t>generics</a:t>
            </a:r>
            <a:r>
              <a:rPr lang="en-US" altLang="x-none"/>
              <a:t>, which provide additional type checking at compile time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An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ArrayList</a:t>
            </a:r>
            <a:r>
              <a:rPr lang="en-US" altLang="x-none">
                <a:ea typeface="Courier New" charset="0"/>
                <a:cs typeface="Courier New" charset="0"/>
              </a:rPr>
              <a:t> </a:t>
            </a:r>
            <a:r>
              <a:rPr lang="en-US" altLang="x-none"/>
              <a:t>object cannot store primitive types, but that's what wrapper classes are for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Beatles.java</a:t>
            </a:r>
          </a:p>
        </p:txBody>
      </p:sp>
      <p:sp>
        <p:nvSpPr>
          <p:cNvPr id="11776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35843" name="TextBox 5"/>
          <p:cNvSpPr txBox="1">
            <a:spLocks noChangeArrowheads="1"/>
          </p:cNvSpPr>
          <p:nvPr/>
        </p:nvSpPr>
        <p:spPr bwMode="auto">
          <a:xfrm>
            <a:off x="609600" y="1835150"/>
            <a:ext cx="7910513" cy="2432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System.out.println("You entered: " + age);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(age &lt; MINOR)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System.out.println("Youth is a wonderful thing. Enjoy.");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System.out.println("Age is a state of mind.");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18787" name="TextBox 5"/>
          <p:cNvSpPr txBox="1">
            <a:spLocks noChangeArrowheads="1"/>
          </p:cNvSpPr>
          <p:nvPr/>
        </p:nvSpPr>
        <p:spPr bwMode="auto">
          <a:xfrm>
            <a:off x="547688" y="635000"/>
            <a:ext cx="7910512" cy="523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Beatles.java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a ArrayList object.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java.util.ArrayList;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Beatles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Stores and modifies a list of band members.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ArrayList&lt;String&gt; band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ArrayList&lt;String&gt;();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band.add("Paul");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band.add("Pete");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band.add("John");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band.add("George");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19811" name="TextBox 5"/>
          <p:cNvSpPr txBox="1">
            <a:spLocks noChangeArrowheads="1"/>
          </p:cNvSpPr>
          <p:nvPr/>
        </p:nvSpPr>
        <p:spPr bwMode="auto">
          <a:xfrm>
            <a:off x="547688" y="1116013"/>
            <a:ext cx="7910512" cy="4370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System.out.println(band);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location = band.indexOf("Pete");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band.remove(location);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System.out.println(band);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System.out.println("At index 1: " + band.get(1));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band.add(2, "Ringo");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System.out.println("Size of the band: " + band.size());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index = 0;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while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(index &lt; band.size())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System.out.println(band.get(index));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index++;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20835" name="TextBox 5"/>
          <p:cNvSpPr txBox="1">
            <a:spLocks noChangeArrowheads="1"/>
          </p:cNvSpPr>
          <p:nvPr/>
        </p:nvSpPr>
        <p:spPr bwMode="auto">
          <a:xfrm>
            <a:off x="547688" y="1116013"/>
            <a:ext cx="7910512" cy="4370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(band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location =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band.indexOf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Pete");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band.remove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(location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(band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At index 1: " +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band.get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(1));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band.add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(2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, "Ringo");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Size of the band: " +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band.size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index = 0;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while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(index &lt;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band.size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())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{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band.get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(index));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index++;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}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601913" y="1039813"/>
            <a:ext cx="3570287" cy="277018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x-none" b="1" u="sng">
                <a:ea typeface="Courier New" charset="0"/>
                <a:cs typeface="Courier New" charset="0"/>
              </a:rPr>
              <a:t>Output</a:t>
            </a:r>
            <a:endParaRPr lang="en-US" altLang="x-none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[Paul, Pete, John, George]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[Paul, John, George]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At index 1: John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Size of the band: 4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Paul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John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Ringo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George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Outline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2514600" y="1219200"/>
            <a:ext cx="493757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/>
              <a:t>Boolean Expressions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The </a:t>
            </a:r>
            <a:r>
              <a:rPr lang="en-US" sz="2400" b="1" dirty="0">
                <a:latin typeface="Courier New"/>
                <a:cs typeface="Courier New"/>
              </a:rPr>
              <a:t>if</a:t>
            </a:r>
            <a:r>
              <a:rPr lang="en-US" sz="2400" b="1" dirty="0">
                <a:latin typeface="+mn-lt"/>
                <a:cs typeface="Courier New"/>
              </a:rPr>
              <a:t> </a:t>
            </a:r>
            <a:r>
              <a:rPr lang="en-US" sz="2400" b="1" dirty="0"/>
              <a:t>Statement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Comparing Data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The </a:t>
            </a:r>
            <a:r>
              <a:rPr lang="en-US" sz="2400" b="1" dirty="0">
                <a:latin typeface="Courier New"/>
                <a:cs typeface="Courier New"/>
              </a:rPr>
              <a:t>while</a:t>
            </a:r>
            <a:r>
              <a:rPr lang="en-US" sz="2400" b="1" dirty="0">
                <a:cs typeface="Courier New"/>
              </a:rPr>
              <a:t> </a:t>
            </a:r>
            <a:r>
              <a:rPr lang="en-US" sz="2400" b="1" dirty="0"/>
              <a:t>Statement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 err="1"/>
              <a:t>Iterators</a:t>
            </a:r>
            <a:endParaRPr lang="en-US" sz="2400" b="1" dirty="0"/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The </a:t>
            </a:r>
            <a:r>
              <a:rPr lang="en-US" sz="2400" b="1" dirty="0" err="1">
                <a:latin typeface="Courier New"/>
                <a:cs typeface="Courier New"/>
              </a:rPr>
              <a:t>ArrayList</a:t>
            </a:r>
            <a:r>
              <a:rPr lang="en-US" sz="2400" b="1" dirty="0">
                <a:cs typeface="Courier New"/>
              </a:rPr>
              <a:t> </a:t>
            </a:r>
            <a:r>
              <a:rPr lang="en-US" sz="2400" b="1" dirty="0"/>
              <a:t>Class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Determining Event Sources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Managing Fonts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 smtClean="0"/>
              <a:t>Check </a:t>
            </a:r>
            <a:r>
              <a:rPr lang="en-US" sz="2400" b="1" dirty="0"/>
              <a:t>Boxes and Radio Buttons</a:t>
            </a:r>
          </a:p>
        </p:txBody>
      </p:sp>
      <p:sp>
        <p:nvSpPr>
          <p:cNvPr id="83972" name="AutoShape 4"/>
          <p:cNvSpPr>
            <a:spLocks noChangeArrowheads="1"/>
          </p:cNvSpPr>
          <p:nvPr/>
        </p:nvSpPr>
        <p:spPr bwMode="auto">
          <a:xfrm>
            <a:off x="1676400" y="4597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x-none" altLang="x-none" sz="1800"/>
          </a:p>
        </p:txBody>
      </p:sp>
      <p:sp>
        <p:nvSpPr>
          <p:cNvPr id="121861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utoUpdateAnimBg="0"/>
      <p:bldP spid="83972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Determining Event Sources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181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 dirty="0"/>
              <a:t>Recall that </a:t>
            </a:r>
            <a:r>
              <a:rPr lang="en-US" altLang="x-none" dirty="0" smtClean="0"/>
              <a:t>you must establish a </a:t>
            </a:r>
            <a:r>
              <a:rPr lang="en-US" altLang="x-none" dirty="0"/>
              <a:t>relationship between </a:t>
            </a:r>
            <a:r>
              <a:rPr lang="en-US" altLang="x-none" dirty="0" smtClean="0"/>
              <a:t>controls and </a:t>
            </a:r>
            <a:r>
              <a:rPr lang="en-US" altLang="x-none" dirty="0"/>
              <a:t>the </a:t>
            </a:r>
            <a:r>
              <a:rPr lang="en-US" altLang="x-none" dirty="0" smtClean="0"/>
              <a:t>event handlers that </a:t>
            </a:r>
            <a:r>
              <a:rPr lang="en-US" altLang="x-none" dirty="0"/>
              <a:t>respond to </a:t>
            </a:r>
            <a:r>
              <a:rPr lang="en-US" altLang="x-none" dirty="0" smtClean="0"/>
              <a:t>events</a:t>
            </a:r>
            <a:endParaRPr lang="en-US" altLang="x-none" dirty="0"/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 dirty="0" smtClean="0"/>
              <a:t>When appropriate, o</a:t>
            </a:r>
            <a:r>
              <a:rPr lang="en-US" altLang="x-none" dirty="0" smtClean="0"/>
              <a:t>ne event handler object </a:t>
            </a:r>
            <a:r>
              <a:rPr lang="en-US" altLang="x-none" dirty="0"/>
              <a:t>can be used to listen to </a:t>
            </a:r>
            <a:r>
              <a:rPr lang="en-US" altLang="x-none" dirty="0" smtClean="0"/>
              <a:t>multiple controls</a:t>
            </a:r>
            <a:endParaRPr lang="en-US" altLang="x-none" dirty="0"/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 dirty="0"/>
              <a:t>The source of the event can be determined by using the </a:t>
            </a:r>
            <a:r>
              <a:rPr lang="en-US" altLang="x-none" dirty="0" err="1">
                <a:latin typeface="Courier New" charset="0"/>
              </a:rPr>
              <a:t>getSource</a:t>
            </a:r>
            <a:r>
              <a:rPr lang="en-US" altLang="x-none" dirty="0"/>
              <a:t> method of the event passed to the </a:t>
            </a:r>
            <a:r>
              <a:rPr lang="en-US" altLang="x-none" dirty="0" smtClean="0"/>
              <a:t>event handler</a:t>
            </a:r>
            <a:endParaRPr lang="en-US" altLang="x-none" dirty="0"/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 dirty="0"/>
              <a:t>See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dirty="0" err="1" smtClean="0">
                <a:latin typeface="Courier New" charset="0"/>
                <a:ea typeface="Courier New" charset="0"/>
                <a:cs typeface="Courier New" charset="0"/>
              </a:rPr>
              <a:t>RedOrBlue.java</a:t>
            </a:r>
            <a:r>
              <a:rPr lang="en-US" altLang="x-none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2288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23907" name="TextBox 5"/>
          <p:cNvSpPr txBox="1">
            <a:spLocks noChangeArrowheads="1"/>
          </p:cNvSpPr>
          <p:nvPr/>
        </p:nvSpPr>
        <p:spPr bwMode="auto">
          <a:xfrm>
            <a:off x="381000" y="635000"/>
            <a:ext cx="8443912" cy="45858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1400" b="1" dirty="0" smtClean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javafx.application.Application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javafx.event.ActionEvent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javafx.geometry.Pos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javafx.scene.Scene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javafx.scene.control.Button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javafx.scene.layout.FlowPane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javafx.stage.Stage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//************************************************************************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  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RedOrBlue.java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      Author: </a:t>
            </a:r>
            <a:r>
              <a:rPr lang="en-US" sz="1400" b="1" u="sng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Lewis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400" b="1" u="sng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Loftus</a:t>
            </a:r>
            <a:endParaRPr lang="en-US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  Demonstrates the use of one handler for multiple buttons.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//************************************************************************</a:t>
            </a:r>
          </a:p>
          <a:p>
            <a:endParaRPr lang="en-US" sz="14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 smtClean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RedOrBlue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extends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Application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 smtClean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private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Button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redButton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blueButton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private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FlowPane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pane;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</a:t>
            </a:r>
          </a:p>
          <a:p>
            <a:pPr eaLnBrk="1" hangingPunct="1"/>
            <a:r>
              <a:rPr lang="en-US" sz="1400" b="1" dirty="0" smtClean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  <a:endParaRPr lang="en-US" sz="1400" b="1" dirty="0">
              <a:solidFill>
                <a:srgbClr val="800000"/>
              </a:solidFill>
              <a:ea typeface="Courier New" charset="0"/>
              <a:cs typeface="Courier New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23907" name="TextBox 5"/>
          <p:cNvSpPr txBox="1">
            <a:spLocks noChangeArrowheads="1"/>
          </p:cNvSpPr>
          <p:nvPr/>
        </p:nvSpPr>
        <p:spPr bwMode="auto">
          <a:xfrm>
            <a:off x="381000" y="304800"/>
            <a:ext cx="8443912" cy="60350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//--------------------------------------------------------------------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  Presents a GUI with two buttons that control the color of the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  pane background.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//--------------------------------------------------------------------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void 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start(Stage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primaryStage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redButton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Button("Red!");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redButton.setOnAction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(this::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processColorButton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blueButton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Button("Blue!");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blueButton.setOnAction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this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::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processColorButton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pane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FlowPane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redButton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blueButton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pane.setAlignment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Pos.CENTER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pane.setHgap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(20);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pane.setStyle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("-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fx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-background-color: white");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Scene scene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Scene(pane, 300, 100);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primaryStage.setTitle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("Red or Blue?");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primaryStage.setScene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(scene);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primaryStage.show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  <a:endParaRPr lang="en-US" sz="1400" b="1" dirty="0">
              <a:solidFill>
                <a:srgbClr val="800000"/>
              </a:solidFill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40457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23907" name="TextBox 5"/>
          <p:cNvSpPr txBox="1">
            <a:spLocks noChangeArrowheads="1"/>
          </p:cNvSpPr>
          <p:nvPr/>
        </p:nvSpPr>
        <p:spPr bwMode="auto">
          <a:xfrm>
            <a:off x="381000" y="635000"/>
            <a:ext cx="8443912" cy="350865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//--------------------------------------------------------------------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  Determines which button was pressed and sets the pane color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  accordingly.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//--------------------------------------------------------------------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void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processColorButton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ActionEvent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event)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event.getSource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 ==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redButton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pane.setStyle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("-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fx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-background-color: crimson");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pane.setStyle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("-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fx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-background-color: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deepskyblue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");     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158559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  <p:sp>
        <p:nvSpPr>
          <p:cNvPr id="123907" name="TextBox 5"/>
          <p:cNvSpPr txBox="1">
            <a:spLocks noChangeArrowheads="1"/>
          </p:cNvSpPr>
          <p:nvPr/>
        </p:nvSpPr>
        <p:spPr bwMode="auto">
          <a:xfrm>
            <a:off x="381000" y="635000"/>
            <a:ext cx="8443912" cy="350865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//--------------------------------------------------------------------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  Determines which button was pressed and sets the pane color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  accordingly.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    //--------------------------------------------------------------------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void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processColorButton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ActionEvent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event)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event.getSource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 ==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redButton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pane.setStyle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("-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fx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-background-color: crimson");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      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pane.setStyle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("-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fx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-background-color: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deepskyblue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");            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362200" y="457200"/>
            <a:ext cx="4267200" cy="2011680"/>
            <a:chOff x="2286000" y="381000"/>
            <a:chExt cx="4267200" cy="2011680"/>
          </a:xfrm>
        </p:grpSpPr>
        <p:sp>
          <p:nvSpPr>
            <p:cNvPr id="4" name="TextBox 5"/>
            <p:cNvSpPr txBox="1">
              <a:spLocks noChangeArrowheads="1"/>
            </p:cNvSpPr>
            <p:nvPr/>
          </p:nvSpPr>
          <p:spPr bwMode="auto">
            <a:xfrm>
              <a:off x="2286000" y="381000"/>
              <a:ext cx="4267200" cy="201168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182880" tIns="137160" rIns="182880" bIns="13716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Aft>
                  <a:spcPts val="1200"/>
                </a:spcAft>
              </a:pPr>
              <a:endParaRPr lang="x-none" altLang="x-none" sz="1600" b="1"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635000"/>
              <a:ext cx="3810000" cy="1549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761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Outline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2514600" y="1219200"/>
            <a:ext cx="493757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/>
              <a:t>Boolean Expressions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The </a:t>
            </a:r>
            <a:r>
              <a:rPr lang="en-US" sz="2400" b="1" dirty="0">
                <a:latin typeface="Courier New"/>
                <a:cs typeface="Courier New"/>
              </a:rPr>
              <a:t>if</a:t>
            </a:r>
            <a:r>
              <a:rPr lang="en-US" sz="2400" b="1" dirty="0">
                <a:latin typeface="+mn-lt"/>
                <a:cs typeface="Courier New"/>
              </a:rPr>
              <a:t> </a:t>
            </a:r>
            <a:r>
              <a:rPr lang="en-US" sz="2400" b="1" dirty="0"/>
              <a:t>Statement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Comparing Data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The </a:t>
            </a:r>
            <a:r>
              <a:rPr lang="en-US" sz="2400" b="1" dirty="0">
                <a:latin typeface="Courier New"/>
                <a:cs typeface="Courier New"/>
              </a:rPr>
              <a:t>while</a:t>
            </a:r>
            <a:r>
              <a:rPr lang="en-US" sz="2400" b="1" dirty="0">
                <a:cs typeface="Courier New"/>
              </a:rPr>
              <a:t> </a:t>
            </a:r>
            <a:r>
              <a:rPr lang="en-US" sz="2400" b="1" dirty="0"/>
              <a:t>Statement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 err="1"/>
              <a:t>Iterators</a:t>
            </a:r>
            <a:endParaRPr lang="en-US" sz="2400" b="1" dirty="0"/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The </a:t>
            </a:r>
            <a:r>
              <a:rPr lang="en-US" sz="2400" b="1" dirty="0" err="1">
                <a:latin typeface="Courier New"/>
                <a:cs typeface="Courier New"/>
              </a:rPr>
              <a:t>ArrayList</a:t>
            </a:r>
            <a:r>
              <a:rPr lang="en-US" sz="2400" b="1" dirty="0">
                <a:cs typeface="Courier New"/>
              </a:rPr>
              <a:t> </a:t>
            </a:r>
            <a:r>
              <a:rPr lang="en-US" sz="2400" b="1" dirty="0"/>
              <a:t>Class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Determining Event Sources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/>
              <a:t>Managing Fonts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 smtClean="0"/>
              <a:t>Check </a:t>
            </a:r>
            <a:r>
              <a:rPr lang="en-US" sz="2400" b="1" dirty="0"/>
              <a:t>Boxes and Radio Buttons</a:t>
            </a:r>
          </a:p>
        </p:txBody>
      </p:sp>
      <p:sp>
        <p:nvSpPr>
          <p:cNvPr id="83972" name="AutoShape 4"/>
          <p:cNvSpPr>
            <a:spLocks noChangeArrowheads="1"/>
          </p:cNvSpPr>
          <p:nvPr/>
        </p:nvSpPr>
        <p:spPr bwMode="auto">
          <a:xfrm>
            <a:off x="1676400" y="514985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x-none" altLang="x-none" sz="1800"/>
          </a:p>
        </p:txBody>
      </p:sp>
      <p:sp>
        <p:nvSpPr>
          <p:cNvPr id="129029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 smtClean="0">
                <a:latin typeface="Times New Roman" charset="0"/>
              </a:rPr>
              <a:t>Copyright © 2017 Pearson Education, Inc.</a:t>
            </a:r>
            <a:endParaRPr lang="en-US" altLang="x-none" sz="12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utoUpdateAnimBg="0"/>
      <p:bldP spid="8397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</TotalTime>
  <Words>7043</Words>
  <Application>Microsoft Macintosh PowerPoint</Application>
  <PresentationFormat>On-screen Show (4:3)</PresentationFormat>
  <Paragraphs>1864</Paragraphs>
  <Slides>123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123</vt:i4>
      </vt:variant>
    </vt:vector>
  </HeadingPairs>
  <TitlesOfParts>
    <vt:vector size="133" baseType="lpstr">
      <vt:lpstr>Arial Unicode MS</vt:lpstr>
      <vt:lpstr>Calibri</vt:lpstr>
      <vt:lpstr>Courier</vt:lpstr>
      <vt:lpstr>Courier New</vt:lpstr>
      <vt:lpstr>ＭＳ Ｐゴシック</vt:lpstr>
      <vt:lpstr>Times</vt:lpstr>
      <vt:lpstr>Times New Roman</vt:lpstr>
      <vt:lpstr>Arial</vt:lpstr>
      <vt:lpstr>Default Design</vt:lpstr>
      <vt:lpstr>Custom Design</vt:lpstr>
      <vt:lpstr>Chapter 5 Conditionals and Loops</vt:lpstr>
      <vt:lpstr>Conditionals and Loops</vt:lpstr>
      <vt:lpstr>Outline</vt:lpstr>
      <vt:lpstr>Flow of Control</vt:lpstr>
      <vt:lpstr>Conditional Statements</vt:lpstr>
      <vt:lpstr>Boolean Expressions</vt:lpstr>
      <vt:lpstr>Boolean Expressions</vt:lpstr>
      <vt:lpstr>PowerPoint Presentation</vt:lpstr>
      <vt:lpstr>PowerPoint Presentation</vt:lpstr>
      <vt:lpstr>PowerPoint Presentation</vt:lpstr>
      <vt:lpstr>Logical Operators</vt:lpstr>
      <vt:lpstr>Logical NOT</vt:lpstr>
      <vt:lpstr>Logical AND and Logical OR</vt:lpstr>
      <vt:lpstr>Logical AND and Logical OR</vt:lpstr>
      <vt:lpstr>Logical Operators</vt:lpstr>
      <vt:lpstr>Boolean Expressions</vt:lpstr>
      <vt:lpstr>Short-Circuited Operators</vt:lpstr>
      <vt:lpstr>Outline</vt:lpstr>
      <vt:lpstr>The if Statement</vt:lpstr>
      <vt:lpstr>Logic of an if statement</vt:lpstr>
      <vt:lpstr>Indentation</vt:lpstr>
      <vt:lpstr>Quick Check</vt:lpstr>
      <vt:lpstr>Quick Check</vt:lpstr>
      <vt:lpstr>The if-else Statement</vt:lpstr>
      <vt:lpstr>PowerPoint Presentation</vt:lpstr>
      <vt:lpstr>PowerPoint Presentation</vt:lpstr>
      <vt:lpstr>PowerPoint Presentation</vt:lpstr>
      <vt:lpstr>Logic of an if-else statement</vt:lpstr>
      <vt:lpstr>The Coin Class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Indentation Revisited</vt:lpstr>
      <vt:lpstr>Block Statements</vt:lpstr>
      <vt:lpstr>Block Statements</vt:lpstr>
      <vt:lpstr>PowerPoint Presentation</vt:lpstr>
      <vt:lpstr>PowerPoint Presentation</vt:lpstr>
      <vt:lpstr>PowerPoint Presentation</vt:lpstr>
      <vt:lpstr>Nested if Statements</vt:lpstr>
      <vt:lpstr>PowerPoint Presentation</vt:lpstr>
      <vt:lpstr>PowerPoint Presentation</vt:lpstr>
      <vt:lpstr>PowerPoint Presentation</vt:lpstr>
      <vt:lpstr>Outline</vt:lpstr>
      <vt:lpstr>Comparing Data</vt:lpstr>
      <vt:lpstr>Comparing Float Values</vt:lpstr>
      <vt:lpstr>Comparing Float Values</vt:lpstr>
      <vt:lpstr>Comparing Characters</vt:lpstr>
      <vt:lpstr>Comparing Characters</vt:lpstr>
      <vt:lpstr>Comparing Strings</vt:lpstr>
      <vt:lpstr>Comparing Strings</vt:lpstr>
      <vt:lpstr>Comparing Strings</vt:lpstr>
      <vt:lpstr>Lexicographic Ordering</vt:lpstr>
      <vt:lpstr>Comparing Objects</vt:lpstr>
      <vt:lpstr>Outline</vt:lpstr>
      <vt:lpstr>Repetition Statements</vt:lpstr>
      <vt:lpstr>The while Statement</vt:lpstr>
      <vt:lpstr>Logic of a while Loop</vt:lpstr>
      <vt:lpstr>The while Statement</vt:lpstr>
      <vt:lpstr>Sentinel Values</vt:lpstr>
      <vt:lpstr>PowerPoint Presentation</vt:lpstr>
      <vt:lpstr>PowerPoint Presentation</vt:lpstr>
      <vt:lpstr>PowerPoint Presentation</vt:lpstr>
      <vt:lpstr>PowerPoint Presentation</vt:lpstr>
      <vt:lpstr>Input Validation</vt:lpstr>
      <vt:lpstr>PowerPoint Presentation</vt:lpstr>
      <vt:lpstr>PowerPoint Presentation</vt:lpstr>
      <vt:lpstr>PowerPoint Presentation</vt:lpstr>
      <vt:lpstr>Infinite Loops</vt:lpstr>
      <vt:lpstr>Infinite Loops</vt:lpstr>
      <vt:lpstr>Nested Loops</vt:lpstr>
      <vt:lpstr>PowerPoint Presentation</vt:lpstr>
      <vt:lpstr>PowerPoint Presentation</vt:lpstr>
      <vt:lpstr>PowerPoint Presentation</vt:lpstr>
      <vt:lpstr>Quick Check</vt:lpstr>
      <vt:lpstr>Quick Check</vt:lpstr>
      <vt:lpstr>Outline</vt:lpstr>
      <vt:lpstr>Iterators</vt:lpstr>
      <vt:lpstr>Iterators</vt:lpstr>
      <vt:lpstr>Iterators</vt:lpstr>
      <vt:lpstr>PowerPoint Presentation</vt:lpstr>
      <vt:lpstr>PowerPoint Presentation</vt:lpstr>
      <vt:lpstr>PowerPoint Presentation</vt:lpstr>
      <vt:lpstr>Outline</vt:lpstr>
      <vt:lpstr>The ArrayList Class</vt:lpstr>
      <vt:lpstr>The ArrayList Class</vt:lpstr>
      <vt:lpstr>ArrayList Methods</vt:lpstr>
      <vt:lpstr>The ArrayList Class</vt:lpstr>
      <vt:lpstr>PowerPoint Presentation</vt:lpstr>
      <vt:lpstr>PowerPoint Presentation</vt:lpstr>
      <vt:lpstr>PowerPoint Presentation</vt:lpstr>
      <vt:lpstr>Outline</vt:lpstr>
      <vt:lpstr>Determining Event Sources</vt:lpstr>
      <vt:lpstr>PowerPoint Presentation</vt:lpstr>
      <vt:lpstr>PowerPoint Presentation</vt:lpstr>
      <vt:lpstr>PowerPoint Presentation</vt:lpstr>
      <vt:lpstr>PowerPoint Presentation</vt:lpstr>
      <vt:lpstr>Outline</vt:lpstr>
      <vt:lpstr>Managing Fonts</vt:lpstr>
      <vt:lpstr>Managing Fonts</vt:lpstr>
      <vt:lpstr>PowerPoint Presentation</vt:lpstr>
      <vt:lpstr>PowerPoint Presentation</vt:lpstr>
      <vt:lpstr>PowerPoint Presentation</vt:lpstr>
      <vt:lpstr>Managing Fonts</vt:lpstr>
      <vt:lpstr>Outline</vt:lpstr>
      <vt:lpstr>Check Boxes</vt:lpstr>
      <vt:lpstr>PowerPoint Presentation</vt:lpstr>
      <vt:lpstr>PowerPoint Presentation</vt:lpstr>
      <vt:lpstr>Check Boxes</vt:lpstr>
      <vt:lpstr>PowerPoint Presentation</vt:lpstr>
      <vt:lpstr>PowerPoint Presentation</vt:lpstr>
      <vt:lpstr>PowerPoint Presentation</vt:lpstr>
      <vt:lpstr>Check Boxes</vt:lpstr>
      <vt:lpstr>Radio Buttons</vt:lpstr>
      <vt:lpstr>PowerPoint Presentation</vt:lpstr>
      <vt:lpstr>PowerPoint Presentation</vt:lpstr>
      <vt:lpstr>Radio Buttons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Company>PEARSON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#, Title</dc:title>
  <dc:creator>usnidem</dc:creator>
  <cp:lastModifiedBy>John Lewis</cp:lastModifiedBy>
  <cp:revision>47</cp:revision>
  <dcterms:created xsi:type="dcterms:W3CDTF">2014-02-27T14:24:04Z</dcterms:created>
  <dcterms:modified xsi:type="dcterms:W3CDTF">2016-11-23T21:59:41Z</dcterms:modified>
</cp:coreProperties>
</file>