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  <p:sldMasterId id="2147483656" r:id="rId2"/>
  </p:sldMasterIdLst>
  <p:notesMasterIdLst>
    <p:notesMasterId r:id="rId110"/>
  </p:notesMasterIdLst>
  <p:handoutMasterIdLst>
    <p:handoutMasterId r:id="rId111"/>
  </p:handoutMasterIdLst>
  <p:sldIdLst>
    <p:sldId id="256" r:id="rId3"/>
    <p:sldId id="260" r:id="rId4"/>
    <p:sldId id="261" r:id="rId5"/>
    <p:sldId id="262" r:id="rId6"/>
    <p:sldId id="365" r:id="rId7"/>
    <p:sldId id="263" r:id="rId8"/>
    <p:sldId id="264" r:id="rId9"/>
    <p:sldId id="265" r:id="rId10"/>
    <p:sldId id="266" r:id="rId11"/>
    <p:sldId id="320" r:id="rId12"/>
    <p:sldId id="322" r:id="rId13"/>
    <p:sldId id="323" r:id="rId14"/>
    <p:sldId id="321" r:id="rId15"/>
    <p:sldId id="324" r:id="rId16"/>
    <p:sldId id="325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355" r:id="rId26"/>
    <p:sldId id="357" r:id="rId27"/>
    <p:sldId id="356" r:id="rId28"/>
    <p:sldId id="358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359" r:id="rId41"/>
    <p:sldId id="360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326" r:id="rId54"/>
    <p:sldId id="328" r:id="rId55"/>
    <p:sldId id="329" r:id="rId56"/>
    <p:sldId id="327" r:id="rId57"/>
    <p:sldId id="331" r:id="rId58"/>
    <p:sldId id="330" r:id="rId59"/>
    <p:sldId id="297" r:id="rId60"/>
    <p:sldId id="298" r:id="rId61"/>
    <p:sldId id="299" r:id="rId62"/>
    <p:sldId id="361" r:id="rId63"/>
    <p:sldId id="362" r:id="rId64"/>
    <p:sldId id="300" r:id="rId65"/>
    <p:sldId id="368" r:id="rId66"/>
    <p:sldId id="367" r:id="rId67"/>
    <p:sldId id="369" r:id="rId68"/>
    <p:sldId id="370" r:id="rId69"/>
    <p:sldId id="371" r:id="rId70"/>
    <p:sldId id="372" r:id="rId71"/>
    <p:sldId id="373" r:id="rId72"/>
    <p:sldId id="305" r:id="rId73"/>
    <p:sldId id="374" r:id="rId74"/>
    <p:sldId id="375" r:id="rId75"/>
    <p:sldId id="376" r:id="rId76"/>
    <p:sldId id="377" r:id="rId77"/>
    <p:sldId id="378" r:id="rId78"/>
    <p:sldId id="379" r:id="rId79"/>
    <p:sldId id="380" r:id="rId80"/>
    <p:sldId id="381" r:id="rId81"/>
    <p:sldId id="311" r:id="rId82"/>
    <p:sldId id="306" r:id="rId83"/>
    <p:sldId id="307" r:id="rId84"/>
    <p:sldId id="308" r:id="rId85"/>
    <p:sldId id="309" r:id="rId86"/>
    <p:sldId id="312" r:id="rId87"/>
    <p:sldId id="346" r:id="rId88"/>
    <p:sldId id="382" r:id="rId89"/>
    <p:sldId id="383" r:id="rId90"/>
    <p:sldId id="384" r:id="rId91"/>
    <p:sldId id="385" r:id="rId92"/>
    <p:sldId id="386" r:id="rId93"/>
    <p:sldId id="387" r:id="rId94"/>
    <p:sldId id="388" r:id="rId95"/>
    <p:sldId id="390" r:id="rId96"/>
    <p:sldId id="391" r:id="rId97"/>
    <p:sldId id="392" r:id="rId98"/>
    <p:sldId id="366" r:id="rId99"/>
    <p:sldId id="317" r:id="rId100"/>
    <p:sldId id="350" r:id="rId101"/>
    <p:sldId id="393" r:id="rId102"/>
    <p:sldId id="398" r:id="rId103"/>
    <p:sldId id="396" r:id="rId104"/>
    <p:sldId id="394" r:id="rId105"/>
    <p:sldId id="395" r:id="rId106"/>
    <p:sldId id="397" r:id="rId107"/>
    <p:sldId id="399" r:id="rId108"/>
    <p:sldId id="319" r:id="rId10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66FF"/>
    <a:srgbClr val="CCF5A3"/>
    <a:srgbClr val="D9FB9D"/>
    <a:srgbClr val="FFFFCC"/>
    <a:srgbClr val="CC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48"/>
    <p:restoredTop sz="94674"/>
  </p:normalViewPr>
  <p:slideViewPr>
    <p:cSldViewPr>
      <p:cViewPr varScale="1">
        <p:scale>
          <a:sx n="124" d="100"/>
          <a:sy n="124" d="100"/>
        </p:scale>
        <p:origin x="95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99.xml"/><Relationship Id="rId102" Type="http://schemas.openxmlformats.org/officeDocument/2006/relationships/slide" Target="slides/slide100.xml"/><Relationship Id="rId103" Type="http://schemas.openxmlformats.org/officeDocument/2006/relationships/slide" Target="slides/slide101.xml"/><Relationship Id="rId104" Type="http://schemas.openxmlformats.org/officeDocument/2006/relationships/slide" Target="slides/slide102.xml"/><Relationship Id="rId105" Type="http://schemas.openxmlformats.org/officeDocument/2006/relationships/slide" Target="slides/slide103.xml"/><Relationship Id="rId106" Type="http://schemas.openxmlformats.org/officeDocument/2006/relationships/slide" Target="slides/slide104.xml"/><Relationship Id="rId107" Type="http://schemas.openxmlformats.org/officeDocument/2006/relationships/slide" Target="slides/slide10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8" Type="http://schemas.openxmlformats.org/officeDocument/2006/relationships/slide" Target="slides/slide106.xml"/><Relationship Id="rId109" Type="http://schemas.openxmlformats.org/officeDocument/2006/relationships/slide" Target="slides/slide10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110" Type="http://schemas.openxmlformats.org/officeDocument/2006/relationships/notesMaster" Target="notesMasters/notesMaster1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111" Type="http://schemas.openxmlformats.org/officeDocument/2006/relationships/handoutMaster" Target="handoutMasters/handoutMaster1.xml"/><Relationship Id="rId112" Type="http://schemas.openxmlformats.org/officeDocument/2006/relationships/presProps" Target="presProps.xml"/><Relationship Id="rId113" Type="http://schemas.openxmlformats.org/officeDocument/2006/relationships/viewProps" Target="viewProps.xml"/><Relationship Id="rId114" Type="http://schemas.openxmlformats.org/officeDocument/2006/relationships/theme" Target="theme/theme1.xml"/><Relationship Id="rId115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00" Type="http://schemas.openxmlformats.org/officeDocument/2006/relationships/slide" Target="slides/slide98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x-none" alt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53B7463-A8C0-3741-9A3C-2DFD5B93F238}" type="datetime1">
              <a:rPr lang="en-US" altLang="x-none"/>
              <a:pPr/>
              <a:t>11/23/16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x-none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FE4CA35-7315-754F-85B1-CA60859938D4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x-none" alt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3AE4EA7-22D0-5245-88A1-5F23D8D59C02}" type="datetime1">
              <a:rPr lang="en-US" altLang="x-none"/>
              <a:pPr/>
              <a:t>11/23/16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x-none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5CA1D6C-8745-EA48-987B-B4DEE0882CA6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64E96A9-1E6B-5A48-BA69-E99E8C749C72}" type="slidenum">
              <a:rPr lang="en-US" altLang="x-none"/>
              <a:pPr/>
              <a:t>1</a:t>
            </a:fld>
            <a:endParaRPr lang="en-US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6839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275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24513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76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76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162800" y="63246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r>
              <a:rPr lang="en-US" altLang="x-none"/>
              <a:t>4-</a:t>
            </a:r>
            <a:fld id="{3A5E723B-D3FB-CF4F-8131-0EAAF8F1F0C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3519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8F702-BD68-3641-97D9-DA29D1B4937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49302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F23C6-395F-C747-BAC5-C41064F8A09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2622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FE84B-998E-7B43-99A2-41B8A2FEBFB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9314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96237-691D-C24B-BC81-12C319FFAAF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61018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8DB8B-21F8-8D42-82FF-9C111176340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85974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BDAF7A-0000-8A49-93AF-15B7D9C74EF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02739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BFB129-70AE-644E-BD51-CC388BD9087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3707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18246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3AB70-8D46-C849-AF25-DA28C62C8EF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88401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9357D-F051-344D-872E-64179AEA275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792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7BC6C-F764-3749-8924-BBA196D4B41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825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DF3C7-6334-924E-A1F5-49156684B5A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8601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3988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7649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6355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0256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6995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1453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1803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74638"/>
            <a:ext cx="8686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77000"/>
            <a:ext cx="556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4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x-none" altLang="x-none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1310441-D268-2A48-BEE9-53EC7DC5DD8F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295400"/>
          </a:xfrm>
        </p:spPr>
        <p:txBody>
          <a:bodyPr/>
          <a:lstStyle/>
          <a:p>
            <a:pPr algn="ctr" eaLnBrk="1" hangingPunct="1"/>
            <a:r>
              <a:rPr lang="en-US" altLang="x-none"/>
              <a:t>Chapter 4</a:t>
            </a:r>
            <a:br>
              <a:rPr lang="en-US" altLang="x-none"/>
            </a:br>
            <a:r>
              <a:rPr lang="en-US" altLang="x-none"/>
              <a:t>Writing Classes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2438400"/>
            <a:ext cx="5486400" cy="1905000"/>
          </a:xfrm>
        </p:spPr>
        <p:txBody>
          <a:bodyPr/>
          <a:lstStyle/>
          <a:p>
            <a:pPr eaLnBrk="1" hangingPunct="1"/>
            <a:r>
              <a:rPr lang="en-US" altLang="x-none" sz="3200" dirty="0"/>
              <a:t>Java Software Solutions</a:t>
            </a:r>
            <a:endParaRPr lang="en-US" altLang="x-none" dirty="0"/>
          </a:p>
          <a:p>
            <a:pPr eaLnBrk="1" hangingPunct="1"/>
            <a:r>
              <a:rPr lang="en-US" altLang="x-none" dirty="0"/>
              <a:t>Foundations of Program Design</a:t>
            </a:r>
          </a:p>
          <a:p>
            <a:pPr eaLnBrk="1" hangingPunct="1"/>
            <a:r>
              <a:rPr lang="en-US" altLang="x-none" dirty="0"/>
              <a:t>9</a:t>
            </a:r>
            <a:r>
              <a:rPr lang="en-US" altLang="x-none" baseline="30000" dirty="0"/>
              <a:t>th</a:t>
            </a:r>
            <a:r>
              <a:rPr lang="en-US" altLang="x-none" dirty="0"/>
              <a:t> Edition</a:t>
            </a:r>
          </a:p>
          <a:p>
            <a:pPr algn="r" eaLnBrk="1" hangingPunct="1"/>
            <a:endParaRPr lang="en-US" altLang="x-none" dirty="0"/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5181600" y="4837113"/>
            <a:ext cx="36734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John Lewis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William Loftus</a:t>
            </a:r>
          </a:p>
        </p:txBody>
      </p:sp>
      <p:pic>
        <p:nvPicPr>
          <p:cNvPr id="286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1981200"/>
            <a:ext cx="3043238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609600" y="762000"/>
            <a:ext cx="7910513" cy="544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RollingDice.java       Author: Lewis/Loftus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creation and use of a user-defined class.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8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RollingDice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two Die objects and rolls them several times.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Die die1, die2;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sum;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die1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Die();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die2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Die();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die1.roll();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die2.roll();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System.out.println("Die One: " + die1 + ", Die Two: " + die2);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8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altLang="x-none" sz="1400" b="1">
              <a:solidFill>
                <a:srgbClr val="000000"/>
              </a:solidFill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128002" name="TextBox 5"/>
          <p:cNvSpPr txBox="1">
            <a:spLocks noChangeArrowheads="1"/>
          </p:cNvSpPr>
          <p:nvPr/>
        </p:nvSpPr>
        <p:spPr bwMode="auto">
          <a:xfrm>
            <a:off x="304800" y="170759"/>
            <a:ext cx="8534400" cy="63093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javafx.application.Application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buNone/>
            </a:pP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buNone/>
            </a:pP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javafx.stage.Stage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1400" b="1" dirty="0">
                <a:latin typeface="Courier New" charset="0"/>
                <a:ea typeface="Courier New" charset="0"/>
                <a:cs typeface="Courier New" charset="0"/>
              </a:rPr>
            </a:b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buNone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pPr>
              <a:buNone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FahrenheitConverter.java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      Author: </a:t>
            </a:r>
            <a:r>
              <a:rPr lang="en-US" sz="1400" b="1" u="sng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Lewis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400" b="1" u="sng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Loftus</a:t>
            </a:r>
            <a:endParaRPr lang="en-US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None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>
              <a:buNone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Demonstrates the use of a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TextField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and a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GridPane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.</a:t>
            </a:r>
          </a:p>
          <a:p>
            <a:pPr>
              <a:buNone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pPr>
              <a:buNone/>
            </a:pP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buNone/>
            </a:pP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FahrenheitConverter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Application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pPr>
              <a:buNone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Launches the temperature converter application.</a:t>
            </a:r>
          </a:p>
          <a:p>
            <a:pPr>
              <a:buNone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start(Stage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Scene(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FahrenheitPane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(), 300, 150);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("Fahrenheit Converter");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pPr>
              <a:buNone/>
            </a:pP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09800" y="76200"/>
            <a:ext cx="4495800" cy="2834640"/>
            <a:chOff x="2209800" y="76200"/>
            <a:chExt cx="4495800" cy="2834640"/>
          </a:xfrm>
        </p:grpSpPr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2209800" y="76200"/>
              <a:ext cx="4495800" cy="283464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endParaRPr lang="en-US" altLang="x-none" sz="1600" b="1">
                <a:latin typeface="Courier New" charset="0"/>
                <a:ea typeface="Courier New" charset="0"/>
                <a:cs typeface="Courier New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endParaRPr lang="en-US" altLang="x-none" sz="1600" b="1">
                <a:latin typeface="Courier New" charset="0"/>
                <a:ea typeface="Courier New" charset="0"/>
                <a:cs typeface="Courier New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endParaRPr lang="en-US" altLang="x-none" sz="1600" b="1">
                <a:latin typeface="Courier New" charset="0"/>
                <a:ea typeface="Courier New" charset="0"/>
                <a:cs typeface="Courier New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endParaRPr lang="en-US" altLang="x-none" sz="1600" b="1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2700" y="396801"/>
              <a:ext cx="3810000" cy="218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198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Text Fields</a:t>
            </a: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The details of the user interface are set up in a separate class that extends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GridPane</a:t>
            </a:r>
            <a:endParaRPr lang="en-US" altLang="x-none" dirty="0" smtClean="0">
              <a:latin typeface="Courier New" charset="0"/>
              <a:ea typeface="Courier New" charset="0"/>
              <a:cs typeface="Courier New" charset="0"/>
            </a:endParaRP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GridPane</a:t>
            </a:r>
            <a:r>
              <a:rPr lang="en-US" altLang="x-none" dirty="0" smtClean="0">
                <a:ea typeface="Courier New" charset="0"/>
                <a:cs typeface="Courier New" charset="0"/>
              </a:rPr>
              <a:t> is a JavaFX layout pane that displays nodes in a rectangular grid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>
                <a:ea typeface="Courier New" charset="0"/>
                <a:cs typeface="Courier New" charset="0"/>
              </a:rPr>
              <a:t>The GUI elements are set up in the constructor of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FahrenheitPane</a:t>
            </a:r>
            <a:endParaRPr lang="en-US" altLang="x-none" dirty="0" smtClean="0">
              <a:latin typeface="Courier New" charset="0"/>
              <a:ea typeface="Courier New" charset="0"/>
              <a:cs typeface="Courier New" charset="0"/>
            </a:endParaRP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>
                <a:ea typeface="Courier New" charset="0"/>
                <a:cs typeface="Courier New" charset="0"/>
              </a:rPr>
              <a:t>The event handler method is also defined in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FahrenheitPane</a:t>
            </a:r>
            <a:endParaRPr lang="en-US" altLang="x-none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2697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 dirty="0">
                <a:latin typeface="Times New Roman" charset="0"/>
              </a:rPr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19180999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128002" name="TextBox 5"/>
          <p:cNvSpPr txBox="1">
            <a:spLocks noChangeArrowheads="1"/>
          </p:cNvSpPr>
          <p:nvPr/>
        </p:nvSpPr>
        <p:spPr bwMode="auto">
          <a:xfrm>
            <a:off x="304800" y="170759"/>
            <a:ext cx="8534400" cy="54045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javafx.event.ActionEvent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buNone/>
            </a:pP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javafx.geometry.HPos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buNone/>
            </a:pP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javafx.geometry.Pos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buNone/>
            </a:pP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javafx.scene.control.Label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buNone/>
            </a:pP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javafx.scene.control.TextField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buNone/>
            </a:pP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javafx.scene.layout.GridPane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buNone/>
            </a:pP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javafx.scene.text.Font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buNone/>
            </a:pP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buNone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pPr>
              <a:buNone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FahrenheitPane.java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      Author: Lewis/Loftus</a:t>
            </a:r>
          </a:p>
          <a:p>
            <a:pPr>
              <a:buNone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>
              <a:buNone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Demonstrates the use of a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TextField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and a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GridPane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.</a:t>
            </a:r>
          </a:p>
          <a:p>
            <a:pPr>
              <a:buNone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pPr>
              <a:buNone/>
            </a:pP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buNone/>
            </a:pP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FahrenheitPane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GridPane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Label result;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TextField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fahrenheit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buNone/>
            </a:pPr>
            <a:endParaRPr lang="en-US" sz="14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>
              <a:buNone/>
            </a:pPr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altLang="x-none" sz="1400" b="1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166675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128002" name="TextBox 5"/>
          <p:cNvSpPr txBox="1">
            <a:spLocks noChangeArrowheads="1"/>
          </p:cNvSpPr>
          <p:nvPr/>
        </p:nvSpPr>
        <p:spPr bwMode="auto">
          <a:xfrm>
            <a:off x="304800" y="170759"/>
            <a:ext cx="8534400" cy="618015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>
              <a:buNone/>
            </a:pP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pPr>
              <a:buNone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Sets up a GUI containing a labeled text field for converting</a:t>
            </a:r>
          </a:p>
          <a:p>
            <a:pPr>
              <a:buNone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temperatures in Fahrenheit to Celsius.</a:t>
            </a:r>
          </a:p>
          <a:p>
            <a:pPr>
              <a:buNone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FahrenheitPane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Font font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Font(18);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Label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inputLabel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Label("Fahrenheit:");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inputLabel.setFont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(font);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GridPane.setHalignment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inputLabel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HPos.RIGHT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Label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outputLabel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Label("Celsius:");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outputLabel.setFont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(font);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GridPane.setHalignment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outputLabel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HPos.RIGHT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result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Label("---");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result.setFont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(font);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GridPane.setHalignment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(result,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HPos.CENTER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pPr>
              <a:buNone/>
            </a:pPr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altLang="x-none" sz="1400" b="1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6207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128002" name="TextBox 5"/>
          <p:cNvSpPr txBox="1">
            <a:spLocks noChangeArrowheads="1"/>
          </p:cNvSpPr>
          <p:nvPr/>
        </p:nvSpPr>
        <p:spPr bwMode="auto">
          <a:xfrm>
            <a:off x="304800" y="170759"/>
            <a:ext cx="8534400" cy="54045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fahrenheit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TextField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fahrenheit.setFont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(font);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fahrenheit.setPrefWidth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(50);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fahrenheit.setAlignment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Pos.CENTER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fahrenheit.setOnAction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this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::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processReturn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setAlignment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Pos.CENTER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setHgap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(20);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setVgap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(10);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setStyle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("-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-background-color: yellow");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add(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inputLabel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0, 0);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add(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fahrenheit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1, 0);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add(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outputLabel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0, 1);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add(result, 1, 1);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>
              <a:buNone/>
            </a:pPr>
            <a:endParaRPr lang="en-US" altLang="x-none" sz="1400" b="1" dirty="0" smtClean="0">
              <a:solidFill>
                <a:srgbClr val="800000"/>
              </a:solidFill>
              <a:ea typeface="Courier New" charset="0"/>
              <a:cs typeface="Courier New" charset="0"/>
            </a:endParaRPr>
          </a:p>
          <a:p>
            <a:pPr>
              <a:buNone/>
            </a:pPr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32420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128002" name="TextBox 5"/>
          <p:cNvSpPr txBox="1">
            <a:spLocks noChangeArrowheads="1"/>
          </p:cNvSpPr>
          <p:nvPr/>
        </p:nvSpPr>
        <p:spPr bwMode="auto">
          <a:xfrm>
            <a:off x="304800" y="170759"/>
            <a:ext cx="8534400" cy="35948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  <a:endParaRPr lang="en-US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None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Computes and displays </a:t>
            </a:r>
            <a:r>
              <a:rPr lang="en-US" sz="1400" b="1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the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converted temperature when the user</a:t>
            </a:r>
          </a:p>
          <a:p>
            <a:pPr>
              <a:buNone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presses the return key while in the text field.</a:t>
            </a:r>
          </a:p>
          <a:p>
            <a:pPr>
              <a:buNone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processReturn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ActionEvent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event)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fahrenheitTemp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Integer.parseInt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fahrenheit.getText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celsiusTemp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fahrenheitTemp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- 32) * 5 / 9;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result.setText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celsiusTemp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+ "");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pPr>
              <a:buNone/>
            </a:pP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645930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Text Fields</a:t>
            </a: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Through inheritance, a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FahrenheitPane</a:t>
            </a:r>
            <a:r>
              <a:rPr lang="en-US" altLang="x-none" dirty="0" smtClean="0"/>
              <a:t> is a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GridPane</a:t>
            </a:r>
            <a:r>
              <a:rPr lang="en-US" altLang="x-none" dirty="0" smtClean="0"/>
              <a:t> and inherits the 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add</a:t>
            </a:r>
            <a:r>
              <a:rPr lang="en-US" altLang="x-none" dirty="0" smtClean="0"/>
              <a:t> method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>
                <a:ea typeface="Courier New" charset="0"/>
                <a:cs typeface="Courier New" charset="0"/>
              </a:rPr>
              <a:t>The parameters to 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add</a:t>
            </a:r>
            <a:r>
              <a:rPr lang="en-US" altLang="x-none" dirty="0" smtClean="0">
                <a:ea typeface="Courier New" charset="0"/>
                <a:cs typeface="Courier New" charset="0"/>
              </a:rPr>
              <a:t> specify the grid cell to which to add the node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>
                <a:ea typeface="Courier New" charset="0"/>
                <a:cs typeface="Courier New" charset="0"/>
              </a:rPr>
              <a:t>Row and column numbering in a grid pane start at 0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>
                <a:ea typeface="Courier New" charset="0"/>
                <a:cs typeface="Courier New" charset="0"/>
              </a:rPr>
              <a:t>When the user presses return, the event handler method is called, which converts the value and updates the text result</a:t>
            </a:r>
            <a:endParaRPr lang="en-US" altLang="x-none" dirty="0">
              <a:ea typeface="Courier New" charset="0"/>
              <a:cs typeface="Courier New" charset="0"/>
            </a:endParaRPr>
          </a:p>
        </p:txBody>
      </p:sp>
      <p:sp>
        <p:nvSpPr>
          <p:cNvPr id="12697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 dirty="0">
                <a:latin typeface="Times New Roman" charset="0"/>
              </a:rPr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12950188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Summary</a:t>
            </a:r>
          </a:p>
        </p:txBody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dirty="0"/>
              <a:t>Chapter 4 focused on: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class definitions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instance data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encapsulation and Java modifiers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method declaration and parameter passing</a:t>
            </a:r>
          </a:p>
          <a:p>
            <a:pPr lvl="1">
              <a:lnSpc>
                <a:spcPct val="90000"/>
              </a:lnSpc>
            </a:pPr>
            <a:r>
              <a:rPr lang="en-US" altLang="x-none" dirty="0" smtClean="0"/>
              <a:t>constructors</a:t>
            </a:r>
          </a:p>
          <a:p>
            <a:pPr lvl="1">
              <a:lnSpc>
                <a:spcPct val="90000"/>
              </a:lnSpc>
            </a:pPr>
            <a:r>
              <a:rPr lang="en-US" altLang="x-none" dirty="0" smtClean="0"/>
              <a:t>arcs and images</a:t>
            </a:r>
          </a:p>
          <a:p>
            <a:pPr lvl="1">
              <a:lnSpc>
                <a:spcPct val="90000"/>
              </a:lnSpc>
            </a:pPr>
            <a:r>
              <a:rPr lang="en-US" altLang="x-none" dirty="0" smtClean="0"/>
              <a:t>events and event handlers</a:t>
            </a:r>
          </a:p>
          <a:p>
            <a:pPr lvl="1">
              <a:lnSpc>
                <a:spcPct val="90000"/>
              </a:lnSpc>
            </a:pPr>
            <a:r>
              <a:rPr lang="en-US" altLang="x-none" dirty="0" smtClean="0"/>
              <a:t>buttons and text fields</a:t>
            </a:r>
            <a:endParaRPr lang="en-US" altLang="x-none" dirty="0"/>
          </a:p>
        </p:txBody>
      </p:sp>
      <p:sp>
        <p:nvSpPr>
          <p:cNvPr id="13414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609600" y="963613"/>
            <a:ext cx="7910513" cy="3292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die1.roll();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die2.setFaceValue(4);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System.out.println("Die One: " + die1 + ", Die Two: " + die2);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sum = die1.getFaceValue() + die2.getFaceValue();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System.out.println("Sum: " + sum);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sum = die1.roll() + die2.roll();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System.out.println("Die One: " + die1 + ", Die Two: " + die2);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System.out.println("New sum: " + sum);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609600" y="963613"/>
            <a:ext cx="7910513" cy="3292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die1.roll();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die2.setFaceValue(4);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Die One: " + die1 + ", Die Two: " + die2);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sum = die1.getFaceValue() + die2.getFaceValue();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Sum: " + sum);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sum = die1.roll() + die2.roll();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("Die One: " + die1 + ", Die Two: " + die2);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("New sum: " + sum);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819400" y="838200"/>
            <a:ext cx="3078163" cy="203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 u="sng">
                <a:ea typeface="Courier New" charset="0"/>
                <a:cs typeface="Courier New" charset="0"/>
              </a:rPr>
              <a:t>Sample Run</a:t>
            </a:r>
            <a:endParaRPr lang="en-US" altLang="x-none" sz="2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Die One: 5, Die Two: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Die One: 1, Die Two: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Sum: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Die One: 4, Die Two: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New sum: 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609600" y="685800"/>
            <a:ext cx="7910513" cy="5016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Die.java       Author: Lewis/Loftus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one die (singular of dice) with faces showing values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between 1 and 6.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Die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final 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MAX = 6;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maximum face value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faceValue;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current value showing on the die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Constructor: Sets the initial face value.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Die()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faceValue = 1;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609600" y="152400"/>
            <a:ext cx="7910513" cy="632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Rolls the die and returns the result.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roll()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faceValue = 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)(Math.random() * MAX) + 1;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faceValue;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Face value mutator.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setFaceValue(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value)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faceValue = value;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Face value accessor.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getFaceValue()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faceValue;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44034" name="TextBox 5"/>
          <p:cNvSpPr txBox="1">
            <a:spLocks noChangeArrowheads="1"/>
          </p:cNvSpPr>
          <p:nvPr/>
        </p:nvSpPr>
        <p:spPr bwMode="auto">
          <a:xfrm>
            <a:off x="609600" y="1023938"/>
            <a:ext cx="7910513" cy="2862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Returns a string representation of this die.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String toString()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String result = Integer.toString(faceValue);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result;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Die Class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4724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Die</a:t>
            </a:r>
            <a:r>
              <a:rPr lang="en-US" altLang="x-none"/>
              <a:t> class contains two data values</a:t>
            </a:r>
          </a:p>
          <a:p>
            <a:pPr lvl="1">
              <a:lnSpc>
                <a:spcPct val="90000"/>
              </a:lnSpc>
              <a:spcBef>
                <a:spcPct val="60000"/>
              </a:spcBef>
            </a:pPr>
            <a:r>
              <a:rPr lang="en-US" altLang="x-none"/>
              <a:t>a constant </a:t>
            </a:r>
            <a:r>
              <a:rPr lang="en-US" altLang="x-none">
                <a:latin typeface="Courier New" charset="0"/>
              </a:rPr>
              <a:t>MAX</a:t>
            </a:r>
            <a:r>
              <a:rPr lang="en-US" altLang="x-none"/>
              <a:t> that represents the maximum face value</a:t>
            </a:r>
          </a:p>
          <a:p>
            <a:pPr lvl="1">
              <a:lnSpc>
                <a:spcPct val="90000"/>
              </a:lnSpc>
              <a:spcBef>
                <a:spcPct val="60000"/>
              </a:spcBef>
            </a:pPr>
            <a:r>
              <a:rPr lang="en-US" altLang="x-none"/>
              <a:t>an integer </a:t>
            </a:r>
            <a:r>
              <a:rPr lang="en-US" altLang="x-none">
                <a:latin typeface="Courier New" charset="0"/>
              </a:rPr>
              <a:t>faceValue</a:t>
            </a:r>
            <a:r>
              <a:rPr lang="en-US" altLang="x-none"/>
              <a:t> that represents the current face value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roll</a:t>
            </a:r>
            <a:r>
              <a:rPr lang="en-US" altLang="x-none"/>
              <a:t> method uses the </a:t>
            </a:r>
            <a:r>
              <a:rPr lang="en-US" altLang="x-none">
                <a:latin typeface="Courier New" charset="0"/>
              </a:rPr>
              <a:t>random</a:t>
            </a:r>
            <a:r>
              <a:rPr lang="en-US" altLang="x-none"/>
              <a:t> method of the </a:t>
            </a:r>
            <a:r>
              <a:rPr lang="en-US" altLang="x-none">
                <a:latin typeface="Courier New" charset="0"/>
              </a:rPr>
              <a:t>Math</a:t>
            </a:r>
            <a:r>
              <a:rPr lang="en-US" altLang="x-none"/>
              <a:t> class to determine a new face value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altLang="x-none"/>
              <a:t>There are also methods to explicitly set and retrieve the current face value at any time</a:t>
            </a:r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toString Method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5720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/>
              <a:t>It's good practice to define a </a:t>
            </a:r>
            <a:r>
              <a:rPr lang="en-US" altLang="x-none">
                <a:latin typeface="Courier New" charset="0"/>
              </a:rPr>
              <a:t>toString</a:t>
            </a:r>
            <a:r>
              <a:rPr lang="en-US" altLang="x-none"/>
              <a:t> method for a class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toString</a:t>
            </a:r>
            <a:r>
              <a:rPr lang="en-US" altLang="x-none"/>
              <a:t> method returns a character string that represents the object in some way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It is called automatically when an object is concatenated to a string or when it is passed to the </a:t>
            </a:r>
            <a:r>
              <a:rPr lang="en-US" altLang="x-none">
                <a:latin typeface="Courier New" charset="0"/>
              </a:rPr>
              <a:t>println</a:t>
            </a:r>
            <a:r>
              <a:rPr lang="en-US" altLang="x-none"/>
              <a:t> method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It's also convenient for debugging problems</a:t>
            </a:r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Constructors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343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altLang="x-none"/>
              <a:t>As mentioned previously, a </a:t>
            </a:r>
            <a:r>
              <a:rPr lang="en-US" altLang="x-none" i="1"/>
              <a:t>constructor</a:t>
            </a:r>
            <a:r>
              <a:rPr lang="en-US" altLang="x-none"/>
              <a:t> is used to set up an object when it is initially created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altLang="x-none"/>
              <a:t>A constructor has the same name as the class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Die</a:t>
            </a:r>
            <a:r>
              <a:rPr lang="en-US" altLang="x-none"/>
              <a:t> constructor is used to set the initial face value of each new die object to one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altLang="x-none"/>
              <a:t>We examine constructors in more detail later in this chapter</a:t>
            </a:r>
          </a:p>
          <a:p>
            <a:pPr>
              <a:lnSpc>
                <a:spcPct val="90000"/>
              </a:lnSpc>
            </a:pPr>
            <a:endParaRPr lang="en-US" altLang="x-none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Data Scope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334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The </a:t>
            </a:r>
            <a:r>
              <a:rPr lang="en-US" altLang="x-none" i="1"/>
              <a:t>scope</a:t>
            </a:r>
            <a:r>
              <a:rPr lang="en-US" altLang="x-none"/>
              <a:t> of data is the area in a program in which that data can be referenced (used)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Data declared at the class level can be referenced by all methods in that class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Data declared within a method can be used only in that method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Data declared within a method is called </a:t>
            </a:r>
            <a:r>
              <a:rPr lang="en-US" altLang="x-none" i="1"/>
              <a:t>local data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In the </a:t>
            </a:r>
            <a:r>
              <a:rPr lang="en-US" altLang="x-none">
                <a:latin typeface="Courier New" charset="0"/>
              </a:rPr>
              <a:t>Die</a:t>
            </a:r>
            <a:r>
              <a:rPr lang="en-US" altLang="x-none"/>
              <a:t> class, the variable </a:t>
            </a:r>
            <a:r>
              <a:rPr lang="en-US" altLang="x-none">
                <a:latin typeface="Courier New" charset="0"/>
              </a:rPr>
              <a:t>result</a:t>
            </a:r>
            <a:r>
              <a:rPr lang="en-US" altLang="x-none"/>
              <a:t> is declared inside the </a:t>
            </a:r>
            <a:r>
              <a:rPr lang="en-US" altLang="x-none">
                <a:latin typeface="Courier New" charset="0"/>
              </a:rPr>
              <a:t>toString</a:t>
            </a:r>
            <a:r>
              <a:rPr lang="en-US" altLang="x-none"/>
              <a:t> method -- it is local to that method and cannot be referenced anywhere else</a:t>
            </a:r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Writing Classes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49530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sz="2700" dirty="0"/>
              <a:t>We've been using predefined classes from the Java API. Now we will learn to write our own classes.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sz="2700" dirty="0"/>
              <a:t>Chapter 4 focuses on:</a:t>
            </a:r>
            <a:endParaRPr lang="en-US" altLang="x-none" dirty="0"/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class definitions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instance data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encapsulation and Java modifiers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method declaration and parameter passing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constructors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arcs and images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events and event handlers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buttons and text fields</a:t>
            </a: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  <p:custDataLst>
      <p:tags r:id="rId1"/>
    </p:custData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Instance Data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562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A variable declared at the class level (such as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faceValue</a:t>
            </a:r>
            <a:r>
              <a:rPr lang="en-US" altLang="x-none"/>
              <a:t>) is called </a:t>
            </a:r>
            <a:r>
              <a:rPr lang="en-US" altLang="x-none" i="1"/>
              <a:t>instance data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Each instance (object) has its own instance variable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A class declares the type of the data, but it does not reserve memory space for it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Each time a </a:t>
            </a:r>
            <a:r>
              <a:rPr lang="en-US" altLang="x-none">
                <a:latin typeface="Courier New" charset="0"/>
              </a:rPr>
              <a:t>Die</a:t>
            </a:r>
            <a:r>
              <a:rPr lang="en-US" altLang="x-none"/>
              <a:t> object is created, a new </a:t>
            </a:r>
            <a:r>
              <a:rPr lang="en-US" altLang="x-none">
                <a:latin typeface="Courier New" charset="0"/>
              </a:rPr>
              <a:t>faceValue</a:t>
            </a:r>
            <a:r>
              <a:rPr lang="en-US" altLang="x-none"/>
              <a:t> variable is created as well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The objects of a class share the method definitions, but each object has its own data space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That's the only way two objects can have different states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endParaRPr lang="en-US" altLang="x-none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Instance Data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We can depict the two </a:t>
            </a:r>
            <a:r>
              <a:rPr lang="en-US" altLang="x-none">
                <a:latin typeface="Courier New" charset="0"/>
              </a:rPr>
              <a:t>Die</a:t>
            </a:r>
            <a:r>
              <a:rPr lang="en-US" altLang="x-none"/>
              <a:t> objects from the </a:t>
            </a:r>
            <a:r>
              <a:rPr lang="en-US" altLang="x-none">
                <a:latin typeface="Courier New" charset="0"/>
              </a:rPr>
              <a:t>RollingDice</a:t>
            </a:r>
            <a:r>
              <a:rPr lang="en-US" altLang="x-none"/>
              <a:t> program as follows:</a:t>
            </a:r>
          </a:p>
          <a:p>
            <a:pPr>
              <a:lnSpc>
                <a:spcPct val="90000"/>
              </a:lnSpc>
            </a:pPr>
            <a:endParaRPr lang="en-US" altLang="x-none" sz="24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00200" y="2498725"/>
            <a:ext cx="5168900" cy="1524000"/>
            <a:chOff x="1804" y="2544"/>
            <a:chExt cx="3256" cy="960"/>
          </a:xfrm>
        </p:grpSpPr>
        <p:grpSp>
          <p:nvGrpSpPr>
            <p:cNvPr id="50182" name="Group 5"/>
            <p:cNvGrpSpPr>
              <a:grpSpLocks/>
            </p:cNvGrpSpPr>
            <p:nvPr/>
          </p:nvGrpSpPr>
          <p:grpSpPr bwMode="auto">
            <a:xfrm>
              <a:off x="1804" y="2544"/>
              <a:ext cx="3236" cy="336"/>
              <a:chOff x="1804" y="2544"/>
              <a:chExt cx="3236" cy="336"/>
            </a:xfrm>
          </p:grpSpPr>
          <p:sp>
            <p:nvSpPr>
              <p:cNvPr id="50190" name="Rectangle 6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432" cy="240"/>
              </a:xfrm>
              <a:prstGeom prst="rect">
                <a:avLst/>
              </a:prstGeom>
              <a:solidFill>
                <a:srgbClr val="F5E98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1800"/>
              </a:p>
            </p:txBody>
          </p:sp>
          <p:sp>
            <p:nvSpPr>
              <p:cNvPr id="50191" name="Text Box 7"/>
              <p:cNvSpPr txBox="1">
                <a:spLocks noChangeArrowheads="1"/>
              </p:cNvSpPr>
              <p:nvPr/>
            </p:nvSpPr>
            <p:spPr bwMode="auto">
              <a:xfrm>
                <a:off x="1804" y="2587"/>
                <a:ext cx="5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2000" b="1">
                    <a:latin typeface="Courier New" charset="0"/>
                  </a:rPr>
                  <a:t>die1</a:t>
                </a:r>
              </a:p>
            </p:txBody>
          </p:sp>
          <p:sp>
            <p:nvSpPr>
              <p:cNvPr id="50192" name="AutoShape 8"/>
              <p:cNvSpPr>
                <a:spLocks noChangeArrowheads="1"/>
              </p:cNvSpPr>
              <p:nvPr/>
            </p:nvSpPr>
            <p:spPr bwMode="auto">
              <a:xfrm>
                <a:off x="3216" y="2544"/>
                <a:ext cx="1824" cy="336"/>
              </a:xfrm>
              <a:prstGeom prst="roundRect">
                <a:avLst>
                  <a:gd name="adj" fmla="val 16667"/>
                </a:avLst>
              </a:prstGeom>
              <a:solidFill>
                <a:srgbClr val="F5E98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000" b="1">
                  <a:latin typeface="Courier New" charset="0"/>
                </a:endParaRPr>
              </a:p>
            </p:txBody>
          </p:sp>
          <p:sp>
            <p:nvSpPr>
              <p:cNvPr id="50193" name="Line 9"/>
              <p:cNvSpPr>
                <a:spLocks noChangeShapeType="1"/>
              </p:cNvSpPr>
              <p:nvPr/>
            </p:nvSpPr>
            <p:spPr bwMode="auto">
              <a:xfrm>
                <a:off x="2592" y="271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4" name="Rectangle 10"/>
              <p:cNvSpPr>
                <a:spLocks noChangeArrowheads="1"/>
              </p:cNvSpPr>
              <p:nvPr/>
            </p:nvSpPr>
            <p:spPr bwMode="auto">
              <a:xfrm>
                <a:off x="4416" y="2592"/>
                <a:ext cx="43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2000" b="1">
                    <a:latin typeface="Courier New" charset="0"/>
                  </a:rPr>
                  <a:t>5</a:t>
                </a:r>
                <a:endParaRPr lang="en-US" altLang="x-none" sz="2400"/>
              </a:p>
            </p:txBody>
          </p:sp>
          <p:sp>
            <p:nvSpPr>
              <p:cNvPr id="50195" name="Text Box 11"/>
              <p:cNvSpPr txBox="1">
                <a:spLocks noChangeArrowheads="1"/>
              </p:cNvSpPr>
              <p:nvPr/>
            </p:nvSpPr>
            <p:spPr bwMode="auto">
              <a:xfrm>
                <a:off x="3360" y="2587"/>
                <a:ext cx="98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2000" b="1">
                    <a:latin typeface="Courier New" charset="0"/>
                  </a:rPr>
                  <a:t>faceValue</a:t>
                </a:r>
              </a:p>
            </p:txBody>
          </p:sp>
        </p:grpSp>
        <p:grpSp>
          <p:nvGrpSpPr>
            <p:cNvPr id="50183" name="Group 12"/>
            <p:cNvGrpSpPr>
              <a:grpSpLocks/>
            </p:cNvGrpSpPr>
            <p:nvPr/>
          </p:nvGrpSpPr>
          <p:grpSpPr bwMode="auto">
            <a:xfrm>
              <a:off x="1824" y="3168"/>
              <a:ext cx="3236" cy="336"/>
              <a:chOff x="1824" y="3168"/>
              <a:chExt cx="3236" cy="336"/>
            </a:xfrm>
          </p:grpSpPr>
          <p:sp>
            <p:nvSpPr>
              <p:cNvPr id="50184" name="Rectangle 13"/>
              <p:cNvSpPr>
                <a:spLocks noChangeArrowheads="1"/>
              </p:cNvSpPr>
              <p:nvPr/>
            </p:nvSpPr>
            <p:spPr bwMode="auto">
              <a:xfrm>
                <a:off x="2372" y="3216"/>
                <a:ext cx="432" cy="240"/>
              </a:xfrm>
              <a:prstGeom prst="rect">
                <a:avLst/>
              </a:prstGeom>
              <a:solidFill>
                <a:srgbClr val="F5E98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1800"/>
              </a:p>
            </p:txBody>
          </p:sp>
          <p:sp>
            <p:nvSpPr>
              <p:cNvPr id="50185" name="Text Box 14"/>
              <p:cNvSpPr txBox="1">
                <a:spLocks noChangeArrowheads="1"/>
              </p:cNvSpPr>
              <p:nvPr/>
            </p:nvSpPr>
            <p:spPr bwMode="auto">
              <a:xfrm>
                <a:off x="1824" y="3211"/>
                <a:ext cx="5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2000" b="1">
                    <a:latin typeface="Courier New" charset="0"/>
                  </a:rPr>
                  <a:t>die2</a:t>
                </a:r>
              </a:p>
            </p:txBody>
          </p:sp>
          <p:sp>
            <p:nvSpPr>
              <p:cNvPr id="50186" name="AutoShape 15"/>
              <p:cNvSpPr>
                <a:spLocks noChangeArrowheads="1"/>
              </p:cNvSpPr>
              <p:nvPr/>
            </p:nvSpPr>
            <p:spPr bwMode="auto">
              <a:xfrm>
                <a:off x="3236" y="3168"/>
                <a:ext cx="1824" cy="336"/>
              </a:xfrm>
              <a:prstGeom prst="roundRect">
                <a:avLst>
                  <a:gd name="adj" fmla="val 16667"/>
                </a:avLst>
              </a:prstGeom>
              <a:solidFill>
                <a:srgbClr val="F5E98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000" b="1">
                  <a:latin typeface="Courier New" charset="0"/>
                </a:endParaRPr>
              </a:p>
            </p:txBody>
          </p:sp>
          <p:sp>
            <p:nvSpPr>
              <p:cNvPr id="50187" name="Line 16"/>
              <p:cNvSpPr>
                <a:spLocks noChangeShapeType="1"/>
              </p:cNvSpPr>
              <p:nvPr/>
            </p:nvSpPr>
            <p:spPr bwMode="auto">
              <a:xfrm>
                <a:off x="2612" y="333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8" name="Rectangle 17"/>
              <p:cNvSpPr>
                <a:spLocks noChangeArrowheads="1"/>
              </p:cNvSpPr>
              <p:nvPr/>
            </p:nvSpPr>
            <p:spPr bwMode="auto">
              <a:xfrm>
                <a:off x="4436" y="3216"/>
                <a:ext cx="43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2000" b="1">
                    <a:latin typeface="Courier New" charset="0"/>
                  </a:rPr>
                  <a:t>2</a:t>
                </a:r>
                <a:endParaRPr lang="en-US" altLang="x-none" sz="2400"/>
              </a:p>
            </p:txBody>
          </p:sp>
          <p:sp>
            <p:nvSpPr>
              <p:cNvPr id="50189" name="Text Box 18"/>
              <p:cNvSpPr txBox="1">
                <a:spLocks noChangeArrowheads="1"/>
              </p:cNvSpPr>
              <p:nvPr/>
            </p:nvSpPr>
            <p:spPr bwMode="auto">
              <a:xfrm>
                <a:off x="3380" y="3211"/>
                <a:ext cx="98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2000" b="1">
                    <a:latin typeface="Courier New" charset="0"/>
                  </a:rPr>
                  <a:t>faceValue</a:t>
                </a:r>
              </a:p>
            </p:txBody>
          </p:sp>
        </p:grpSp>
      </p:grp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1371600" y="4479925"/>
            <a:ext cx="655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Verdana" charset="0"/>
              </a:rPr>
              <a:t>Each object maintains its own </a:t>
            </a:r>
            <a:r>
              <a:rPr lang="en-US" altLang="x-none" sz="2000" b="1">
                <a:solidFill>
                  <a:srgbClr val="008000"/>
                </a:solidFill>
                <a:latin typeface="Courier New" charset="0"/>
              </a:rPr>
              <a:t>faceValue</a:t>
            </a:r>
            <a:r>
              <a:rPr lang="en-US" altLang="x-none" sz="2000" b="1">
                <a:solidFill>
                  <a:srgbClr val="008000"/>
                </a:solidFill>
                <a:latin typeface="Verdana" charset="0"/>
              </a:rPr>
              <a:t> variable, and thus its own state</a:t>
            </a:r>
          </a:p>
        </p:txBody>
      </p:sp>
      <p:sp>
        <p:nvSpPr>
          <p:cNvPr id="50181" name="Footer Placeholder 20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UML Diagrams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UML stands for the </a:t>
            </a:r>
            <a:r>
              <a:rPr lang="en-US" altLang="x-none" i="1"/>
              <a:t>Unified Modeling Language</a:t>
            </a:r>
            <a:endParaRPr lang="en-US" altLang="x-none"/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 i="1"/>
              <a:t>UML diagrams</a:t>
            </a:r>
            <a:r>
              <a:rPr lang="en-US" altLang="x-none"/>
              <a:t> show relationships among classes and objects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 UML </a:t>
            </a:r>
            <a:r>
              <a:rPr lang="en-US" altLang="x-none" i="1"/>
              <a:t>class diagram</a:t>
            </a:r>
            <a:r>
              <a:rPr lang="en-US" altLang="x-none"/>
              <a:t> consists of one or more classes, each with sections for the class name, attributes (data), and operations (methods)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Lines between classes represent </a:t>
            </a:r>
            <a:r>
              <a:rPr lang="en-US" altLang="x-none" i="1"/>
              <a:t>associations</a:t>
            </a:r>
            <a:endParaRPr lang="en-US" altLang="x-none"/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 dotted arrow shows that one class </a:t>
            </a:r>
            <a:r>
              <a:rPr lang="en-US" altLang="x-none" i="1"/>
              <a:t>uses</a:t>
            </a:r>
            <a:r>
              <a:rPr lang="en-US" altLang="x-none"/>
              <a:t> the other (calls its methods)</a:t>
            </a:r>
            <a:endParaRPr lang="en-US" altLang="x-none" i="1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UML Class Diagrams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8455025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A UML class diagram for the </a:t>
            </a:r>
            <a:r>
              <a:rPr lang="en-US" altLang="x-none">
                <a:latin typeface="Courier New" charset="0"/>
              </a:rPr>
              <a:t>RollingDice</a:t>
            </a:r>
            <a:r>
              <a:rPr lang="en-US" altLang="x-none"/>
              <a:t> program: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14400" y="2743200"/>
            <a:ext cx="7162800" cy="2057400"/>
            <a:chOff x="816" y="1632"/>
            <a:chExt cx="4512" cy="1296"/>
          </a:xfrm>
        </p:grpSpPr>
        <p:sp>
          <p:nvSpPr>
            <p:cNvPr id="52228" name="Rectangle 5"/>
            <p:cNvSpPr>
              <a:spLocks noChangeArrowheads="1"/>
            </p:cNvSpPr>
            <p:nvPr/>
          </p:nvSpPr>
          <p:spPr bwMode="auto">
            <a:xfrm>
              <a:off x="816" y="1632"/>
              <a:ext cx="1920" cy="258"/>
            </a:xfrm>
            <a:prstGeom prst="rect">
              <a:avLst/>
            </a:prstGeom>
            <a:solidFill>
              <a:srgbClr val="96FE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Arial Unicode MS" charset="0"/>
                </a:rPr>
                <a:t>RollingDice</a:t>
              </a:r>
            </a:p>
          </p:txBody>
        </p:sp>
        <p:sp>
          <p:nvSpPr>
            <p:cNvPr id="52229" name="Rectangle 6"/>
            <p:cNvSpPr>
              <a:spLocks noChangeArrowheads="1"/>
            </p:cNvSpPr>
            <p:nvPr/>
          </p:nvSpPr>
          <p:spPr bwMode="auto">
            <a:xfrm>
              <a:off x="816" y="1890"/>
              <a:ext cx="1920" cy="192"/>
            </a:xfrm>
            <a:prstGeom prst="rect">
              <a:avLst/>
            </a:prstGeom>
            <a:solidFill>
              <a:srgbClr val="96FE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x-none" altLang="x-none" sz="2000" b="1">
                <a:latin typeface="Verdana" charset="0"/>
              </a:endParaRPr>
            </a:p>
          </p:txBody>
        </p:sp>
        <p:sp>
          <p:nvSpPr>
            <p:cNvPr id="52230" name="Rectangle 7"/>
            <p:cNvSpPr>
              <a:spLocks noChangeArrowheads="1"/>
            </p:cNvSpPr>
            <p:nvPr/>
          </p:nvSpPr>
          <p:spPr bwMode="auto">
            <a:xfrm>
              <a:off x="816" y="2073"/>
              <a:ext cx="1920" cy="297"/>
            </a:xfrm>
            <a:prstGeom prst="rect">
              <a:avLst/>
            </a:prstGeom>
            <a:solidFill>
              <a:srgbClr val="96FE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600" b="1">
                  <a:latin typeface="Arial Unicode MS" charset="0"/>
                </a:rPr>
                <a:t>main (args : String[]) : void</a:t>
              </a:r>
            </a:p>
          </p:txBody>
        </p:sp>
        <p:sp>
          <p:nvSpPr>
            <p:cNvPr id="52231" name="Rectangle 8"/>
            <p:cNvSpPr>
              <a:spLocks noChangeArrowheads="1"/>
            </p:cNvSpPr>
            <p:nvPr/>
          </p:nvSpPr>
          <p:spPr bwMode="auto">
            <a:xfrm>
              <a:off x="3264" y="1641"/>
              <a:ext cx="2064" cy="258"/>
            </a:xfrm>
            <a:prstGeom prst="rect">
              <a:avLst/>
            </a:prstGeom>
            <a:solidFill>
              <a:srgbClr val="96FE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Arial Unicode MS" charset="0"/>
                </a:rPr>
                <a:t>Die</a:t>
              </a:r>
            </a:p>
          </p:txBody>
        </p:sp>
        <p:sp>
          <p:nvSpPr>
            <p:cNvPr id="52232" name="Rectangle 9"/>
            <p:cNvSpPr>
              <a:spLocks noChangeArrowheads="1"/>
            </p:cNvSpPr>
            <p:nvPr/>
          </p:nvSpPr>
          <p:spPr bwMode="auto">
            <a:xfrm>
              <a:off x="3264" y="1899"/>
              <a:ext cx="2064" cy="279"/>
            </a:xfrm>
            <a:prstGeom prst="rect">
              <a:avLst/>
            </a:prstGeom>
            <a:solidFill>
              <a:srgbClr val="96FE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600" b="1">
                  <a:latin typeface="Arial Unicode MS" charset="0"/>
                </a:rPr>
                <a:t>faceValue : int</a:t>
              </a:r>
            </a:p>
          </p:txBody>
        </p:sp>
        <p:sp>
          <p:nvSpPr>
            <p:cNvPr id="52233" name="Rectangle 10"/>
            <p:cNvSpPr>
              <a:spLocks noChangeArrowheads="1"/>
            </p:cNvSpPr>
            <p:nvPr/>
          </p:nvSpPr>
          <p:spPr bwMode="auto">
            <a:xfrm>
              <a:off x="3264" y="2178"/>
              <a:ext cx="2064" cy="750"/>
            </a:xfrm>
            <a:prstGeom prst="rect">
              <a:avLst/>
            </a:prstGeom>
            <a:solidFill>
              <a:srgbClr val="96FE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600" b="1">
                  <a:latin typeface="Arial Unicode MS" charset="0"/>
                </a:rPr>
                <a:t>roll() : int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600" b="1">
                  <a:latin typeface="Arial Unicode MS" charset="0"/>
                </a:rPr>
                <a:t>setFaceValue (int value) : void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600" b="1">
                  <a:latin typeface="Arial Unicode MS" charset="0"/>
                </a:rPr>
                <a:t>getFaceValue() : int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600" b="1">
                  <a:latin typeface="Arial Unicode MS" charset="0"/>
                </a:rPr>
                <a:t>toString() : String</a:t>
              </a:r>
            </a:p>
          </p:txBody>
        </p:sp>
        <p:sp>
          <p:nvSpPr>
            <p:cNvPr id="52234" name="Line 11"/>
            <p:cNvSpPr>
              <a:spLocks noChangeShapeType="1"/>
            </p:cNvSpPr>
            <p:nvPr/>
          </p:nvSpPr>
          <p:spPr bwMode="auto">
            <a:xfrm flipV="1">
              <a:off x="2736" y="1776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Ctr="1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53251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868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What is the relationship between a class and an object?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54275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868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What is the relationship between a class and an object?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2209800"/>
            <a:ext cx="8001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A class is the definition/pattern/blueprint of an object. It defines the data that will be managed by an object but doesn't reserve memory space for it. Multiple objects can be created from a class, and each object has its own copy of the instance data.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86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Where is instance data declared?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What is the scope of instance data?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What is local data?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56323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86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Where is instance data declared?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What is the scope of instance data?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What is local data?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1676400"/>
            <a:ext cx="8001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At the class level.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It can be referenced in any method of the class.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Local data is declared within a method, and is only accessible in that method.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667000" y="1600200"/>
            <a:ext cx="39147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Anatomy of a Class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Encapsulation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Anatomy of a Method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Arcs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Images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Graphical User Interfaces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Text Fields</a:t>
            </a: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1828800" y="22098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57348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utoUpdateAnimBg="0"/>
      <p:bldP spid="532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Encapsulation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8006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There are two views of an object:</a:t>
            </a:r>
          </a:p>
          <a:p>
            <a:pPr lvl="1"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internal  -  the details of the variables and methods of the class that defines it</a:t>
            </a:r>
          </a:p>
          <a:p>
            <a:pPr lvl="1"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external  -  the services that an object provides and how the object interacts with the rest of the system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From the external view, an object is an </a:t>
            </a:r>
            <a:r>
              <a:rPr lang="en-US" altLang="x-none" i="1"/>
              <a:t>encapsulated</a:t>
            </a:r>
            <a:r>
              <a:rPr lang="en-US" altLang="x-none"/>
              <a:t> entity, providing a set of specific services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These services define the </a:t>
            </a:r>
            <a:r>
              <a:rPr lang="en-US" altLang="x-none" i="1"/>
              <a:t>interface</a:t>
            </a:r>
            <a:r>
              <a:rPr lang="en-US" altLang="x-none"/>
              <a:t> to the object</a:t>
            </a:r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667000" y="1681163"/>
            <a:ext cx="39147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Anatomy of a Class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Encapsulation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Anatomy of a Method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Arcs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Images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Graphical User Interfaces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Text Fields</a:t>
            </a: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1828800" y="175895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31748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  <p:bldP spid="430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Encapsulation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5334000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One object (called the </a:t>
            </a:r>
            <a:r>
              <a:rPr lang="en-US" altLang="x-none" i="1"/>
              <a:t>client</a:t>
            </a:r>
            <a:r>
              <a:rPr lang="en-US" altLang="x-none"/>
              <a:t>) may use another object for the services it provides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The client of an object may request its services (call its methods), but it should not have to be aware of how those services are accomplished 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Any changes to the object's state (its variables) should be made by that object's methods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We should make it difficult, if not impossible, for a client to access an object’s variables directly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That is, an object should be </a:t>
            </a:r>
            <a:r>
              <a:rPr lang="en-US" altLang="x-none" i="1"/>
              <a:t>self-governing</a:t>
            </a:r>
            <a:endParaRPr lang="en-US" altLang="x-none"/>
          </a:p>
        </p:txBody>
      </p:sp>
      <p:sp>
        <p:nvSpPr>
          <p:cNvPr id="5939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732213" y="3581400"/>
            <a:ext cx="2895600" cy="2514600"/>
            <a:chOff x="2592" y="2256"/>
            <a:chExt cx="1824" cy="1584"/>
          </a:xfrm>
        </p:grpSpPr>
        <p:sp>
          <p:nvSpPr>
            <p:cNvPr id="60428" name="Rectangle 3"/>
            <p:cNvSpPr>
              <a:spLocks noChangeArrowheads="1"/>
            </p:cNvSpPr>
            <p:nvPr/>
          </p:nvSpPr>
          <p:spPr bwMode="auto">
            <a:xfrm>
              <a:off x="2880" y="2256"/>
              <a:ext cx="1536" cy="15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60429" name="Line 4"/>
            <p:cNvSpPr>
              <a:spLocks noChangeShapeType="1"/>
            </p:cNvSpPr>
            <p:nvPr/>
          </p:nvSpPr>
          <p:spPr bwMode="auto">
            <a:xfrm flipH="1">
              <a:off x="2640" y="2496"/>
              <a:ext cx="38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0" name="Oval 5"/>
            <p:cNvSpPr>
              <a:spLocks noChangeArrowheads="1"/>
            </p:cNvSpPr>
            <p:nvPr/>
          </p:nvSpPr>
          <p:spPr bwMode="auto">
            <a:xfrm>
              <a:off x="2592" y="2448"/>
              <a:ext cx="96" cy="96"/>
            </a:xfrm>
            <a:prstGeom prst="ellipse">
              <a:avLst/>
            </a:prstGeom>
            <a:solidFill>
              <a:srgbClr val="DE2C28"/>
            </a:solidFill>
            <a:ln w="12700">
              <a:solidFill>
                <a:srgbClr val="DE2C28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60431" name="Line 6"/>
            <p:cNvSpPr>
              <a:spLocks noChangeShapeType="1"/>
            </p:cNvSpPr>
            <p:nvPr/>
          </p:nvSpPr>
          <p:spPr bwMode="auto">
            <a:xfrm flipH="1">
              <a:off x="2640" y="2640"/>
              <a:ext cx="38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2" name="Line 7"/>
            <p:cNvSpPr>
              <a:spLocks noChangeShapeType="1"/>
            </p:cNvSpPr>
            <p:nvPr/>
          </p:nvSpPr>
          <p:spPr bwMode="auto">
            <a:xfrm flipH="1">
              <a:off x="2640" y="2784"/>
              <a:ext cx="38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3" name="Oval 8"/>
            <p:cNvSpPr>
              <a:spLocks noChangeArrowheads="1"/>
            </p:cNvSpPr>
            <p:nvPr/>
          </p:nvSpPr>
          <p:spPr bwMode="auto">
            <a:xfrm>
              <a:off x="2592" y="2736"/>
              <a:ext cx="96" cy="96"/>
            </a:xfrm>
            <a:prstGeom prst="ellipse">
              <a:avLst/>
            </a:prstGeom>
            <a:solidFill>
              <a:srgbClr val="DE2C28"/>
            </a:solidFill>
            <a:ln w="12700">
              <a:solidFill>
                <a:srgbClr val="DE2C28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60434" name="Oval 9"/>
            <p:cNvSpPr>
              <a:spLocks noChangeArrowheads="1"/>
            </p:cNvSpPr>
            <p:nvPr/>
          </p:nvSpPr>
          <p:spPr bwMode="auto">
            <a:xfrm>
              <a:off x="2592" y="2592"/>
              <a:ext cx="96" cy="96"/>
            </a:xfrm>
            <a:prstGeom prst="ellipse">
              <a:avLst/>
            </a:prstGeom>
            <a:solidFill>
              <a:srgbClr val="DE2C28"/>
            </a:solidFill>
            <a:ln w="12700">
              <a:solidFill>
                <a:srgbClr val="DE2C28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Encapsulation</a:t>
            </a:r>
          </a:p>
        </p:txBody>
      </p:sp>
      <p:sp>
        <p:nvSpPr>
          <p:cNvPr id="6041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20574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An encapsulated object can be thought of as a </a:t>
            </a:r>
            <a:r>
              <a:rPr lang="en-US" altLang="x-none" i="1"/>
              <a:t>black box</a:t>
            </a:r>
            <a:r>
              <a:rPr lang="en-US" altLang="x-none"/>
              <a:t> -- its inner workings are hidden from the client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client invokes the interface methods and they manage the instance data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418013" y="3810000"/>
            <a:ext cx="1981200" cy="2057400"/>
            <a:chOff x="3024" y="2400"/>
            <a:chExt cx="1248" cy="1296"/>
          </a:xfrm>
        </p:grpSpPr>
        <p:sp>
          <p:nvSpPr>
            <p:cNvPr id="60425" name="Rectangle 14"/>
            <p:cNvSpPr>
              <a:spLocks noChangeArrowheads="1"/>
            </p:cNvSpPr>
            <p:nvPr/>
          </p:nvSpPr>
          <p:spPr bwMode="auto">
            <a:xfrm>
              <a:off x="3024" y="2400"/>
              <a:ext cx="1248" cy="480"/>
            </a:xfrm>
            <a:prstGeom prst="rect">
              <a:avLst/>
            </a:prstGeom>
            <a:solidFill>
              <a:srgbClr val="F5E985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/>
                <a:t>Methods</a:t>
              </a:r>
              <a:endParaRPr lang="en-US" altLang="x-none" sz="2400">
                <a:latin typeface="Times New Roman" charset="0"/>
              </a:endParaRPr>
            </a:p>
          </p:txBody>
        </p:sp>
        <p:sp>
          <p:nvSpPr>
            <p:cNvPr id="60426" name="Rectangle 15"/>
            <p:cNvSpPr>
              <a:spLocks noChangeArrowheads="1"/>
            </p:cNvSpPr>
            <p:nvPr/>
          </p:nvSpPr>
          <p:spPr bwMode="auto">
            <a:xfrm>
              <a:off x="3024" y="3264"/>
              <a:ext cx="1248" cy="432"/>
            </a:xfrm>
            <a:prstGeom prst="rect">
              <a:avLst/>
            </a:prstGeom>
            <a:solidFill>
              <a:srgbClr val="F5E985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/>
                <a:t>Data</a:t>
              </a:r>
              <a:endParaRPr lang="en-US" altLang="x-none" sz="2400">
                <a:latin typeface="Times New Roman" charset="0"/>
              </a:endParaRPr>
            </a:p>
          </p:txBody>
        </p:sp>
        <p:sp>
          <p:nvSpPr>
            <p:cNvPr id="60427" name="AutoShape 16"/>
            <p:cNvSpPr>
              <a:spLocks noChangeArrowheads="1"/>
            </p:cNvSpPr>
            <p:nvPr/>
          </p:nvSpPr>
          <p:spPr bwMode="auto">
            <a:xfrm>
              <a:off x="3600" y="2880"/>
              <a:ext cx="144" cy="384"/>
            </a:xfrm>
            <a:prstGeom prst="upDownArrow">
              <a:avLst>
                <a:gd name="adj1" fmla="val 50000"/>
                <a:gd name="adj2" fmla="val 53333"/>
              </a:avLst>
            </a:prstGeom>
            <a:solidFill>
              <a:srgbClr val="DE2C28"/>
            </a:solidFill>
            <a:ln w="12700">
              <a:solidFill>
                <a:srgbClr val="DE2C28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524000" y="3943350"/>
            <a:ext cx="2055813" cy="396875"/>
            <a:chOff x="1201" y="2484"/>
            <a:chExt cx="1295" cy="250"/>
          </a:xfrm>
        </p:grpSpPr>
        <p:sp>
          <p:nvSpPr>
            <p:cNvPr id="60423" name="Text Box 12"/>
            <p:cNvSpPr txBox="1">
              <a:spLocks noChangeArrowheads="1"/>
            </p:cNvSpPr>
            <p:nvPr/>
          </p:nvSpPr>
          <p:spPr bwMode="auto">
            <a:xfrm>
              <a:off x="1201" y="2484"/>
              <a:ext cx="6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solidFill>
                    <a:srgbClr val="008000"/>
                  </a:solidFill>
                  <a:latin typeface="Verdana" charset="0"/>
                </a:rPr>
                <a:t>Client</a:t>
              </a:r>
              <a:endParaRPr lang="en-US" altLang="x-none" sz="2400">
                <a:solidFill>
                  <a:srgbClr val="008000"/>
                </a:solidFill>
                <a:latin typeface="Verdana" charset="0"/>
              </a:endParaRPr>
            </a:p>
          </p:txBody>
        </p:sp>
        <p:sp>
          <p:nvSpPr>
            <p:cNvPr id="60424" name="AutoShape 22"/>
            <p:cNvSpPr>
              <a:spLocks noChangeArrowheads="1"/>
            </p:cNvSpPr>
            <p:nvPr/>
          </p:nvSpPr>
          <p:spPr bwMode="auto">
            <a:xfrm>
              <a:off x="1872" y="2544"/>
              <a:ext cx="624" cy="144"/>
            </a:xfrm>
            <a:prstGeom prst="leftRightArrow">
              <a:avLst>
                <a:gd name="adj1" fmla="val 50000"/>
                <a:gd name="adj2" fmla="val 8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sp>
        <p:nvSpPr>
          <p:cNvPr id="60422" name="Footer Placeholder 19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Visibility Modifiers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2578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In Java, we accomplish encapsulation through the appropriate use of </a:t>
            </a:r>
            <a:r>
              <a:rPr lang="en-US" altLang="x-none" i="1"/>
              <a:t>visibility modifiers</a:t>
            </a:r>
            <a:endParaRPr lang="en-US" altLang="x-none"/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 </a:t>
            </a:r>
            <a:r>
              <a:rPr lang="en-US" altLang="x-none" i="1"/>
              <a:t>modifier</a:t>
            </a:r>
            <a:r>
              <a:rPr lang="en-US" altLang="x-none"/>
              <a:t> is a Java reserved word that specifies particular characteristics of a method or data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We've used the </a:t>
            </a:r>
            <a:r>
              <a:rPr lang="en-US" altLang="x-none">
                <a:latin typeface="Courier New" charset="0"/>
              </a:rPr>
              <a:t>final</a:t>
            </a:r>
            <a:r>
              <a:rPr lang="en-US" altLang="x-none"/>
              <a:t> modifier to define constants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Java has three visibility modifiers:  </a:t>
            </a:r>
            <a:r>
              <a:rPr lang="en-US" altLang="x-none">
                <a:latin typeface="Courier New" charset="0"/>
              </a:rPr>
              <a:t>public</a:t>
            </a:r>
            <a:r>
              <a:rPr lang="en-US" altLang="x-none"/>
              <a:t>, </a:t>
            </a:r>
            <a:r>
              <a:rPr lang="en-US" altLang="x-none">
                <a:latin typeface="Courier New" charset="0"/>
              </a:rPr>
              <a:t>protected</a:t>
            </a:r>
            <a:r>
              <a:rPr lang="en-US" altLang="x-none"/>
              <a:t>, and </a:t>
            </a:r>
            <a:r>
              <a:rPr lang="en-US" altLang="x-none">
                <a:latin typeface="Courier New" charset="0"/>
              </a:rPr>
              <a:t>private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protected</a:t>
            </a:r>
            <a:r>
              <a:rPr lang="en-US" altLang="x-none"/>
              <a:t> modifier involves inheritance, which we will discuss later</a:t>
            </a:r>
          </a:p>
        </p:txBody>
      </p:sp>
      <p:sp>
        <p:nvSpPr>
          <p:cNvPr id="6144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Visibility Modifiers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816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Members of a class that are declared with </a:t>
            </a:r>
            <a:r>
              <a:rPr lang="en-US" altLang="x-none" i="1"/>
              <a:t>public visibility</a:t>
            </a:r>
            <a:r>
              <a:rPr lang="en-US" altLang="x-none"/>
              <a:t> can be referenced anywhere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Members of a class that are declared with </a:t>
            </a:r>
            <a:r>
              <a:rPr lang="en-US" altLang="x-none" i="1"/>
              <a:t>private visibility</a:t>
            </a:r>
            <a:r>
              <a:rPr lang="en-US" altLang="x-none"/>
              <a:t> can be referenced only within that class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Members declared without a visibility modifier have </a:t>
            </a:r>
            <a:r>
              <a:rPr lang="en-US" altLang="x-none" i="1"/>
              <a:t>default visibility</a:t>
            </a:r>
            <a:r>
              <a:rPr lang="en-US" altLang="x-none"/>
              <a:t> and can be referenced by any class in the same package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An overview of all Java modifiers is presented in Appendix E</a:t>
            </a:r>
          </a:p>
        </p:txBody>
      </p:sp>
      <p:sp>
        <p:nvSpPr>
          <p:cNvPr id="6246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Visibility Modifiers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0292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Public variables violate encapsulation because they allow the client to modify the values directly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Therefore instance variables should not be declared with public visibility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It is acceptable to give a constant public visibility, which allows it to be used outside of the class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Public constants do not violate encapsulation because, although the client can access it, its value cannot be changed</a:t>
            </a:r>
          </a:p>
        </p:txBody>
      </p:sp>
      <p:sp>
        <p:nvSpPr>
          <p:cNvPr id="6349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Visibility Modifiers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5720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Methods that provide the object's services are declared with public visibility so that they can be invoked by clients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Public methods are also called </a:t>
            </a:r>
            <a:r>
              <a:rPr lang="en-US" altLang="x-none" i="1"/>
              <a:t>service methods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 method created simply to assist a service method is called a </a:t>
            </a:r>
            <a:r>
              <a:rPr lang="en-US" altLang="x-none" i="1"/>
              <a:t>support method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Since a support method is not intended to be called by a client, it should not be declared with public visibility</a:t>
            </a:r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Visibility Modifiers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85800" y="1600200"/>
            <a:ext cx="7239000" cy="3276600"/>
            <a:chOff x="768" y="1008"/>
            <a:chExt cx="4560" cy="2064"/>
          </a:xfrm>
        </p:grpSpPr>
        <p:sp>
          <p:nvSpPr>
            <p:cNvPr id="65544" name="Text Box 4"/>
            <p:cNvSpPr txBox="1">
              <a:spLocks noChangeArrowheads="1"/>
            </p:cNvSpPr>
            <p:nvPr/>
          </p:nvSpPr>
          <p:spPr bwMode="auto">
            <a:xfrm>
              <a:off x="2266" y="1008"/>
              <a:ext cx="8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latin typeface="Courier New" charset="0"/>
                </a:rPr>
                <a:t>public</a:t>
              </a:r>
            </a:p>
          </p:txBody>
        </p:sp>
        <p:sp>
          <p:nvSpPr>
            <p:cNvPr id="65545" name="Text Box 5"/>
            <p:cNvSpPr txBox="1">
              <a:spLocks noChangeArrowheads="1"/>
            </p:cNvSpPr>
            <p:nvPr/>
          </p:nvSpPr>
          <p:spPr bwMode="auto">
            <a:xfrm>
              <a:off x="3935" y="1008"/>
              <a:ext cx="9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latin typeface="Courier New" charset="0"/>
                </a:rPr>
                <a:t>private</a:t>
              </a:r>
            </a:p>
          </p:txBody>
        </p:sp>
        <p:sp>
          <p:nvSpPr>
            <p:cNvPr id="65546" name="Text Box 6"/>
            <p:cNvSpPr txBox="1">
              <a:spLocks noChangeArrowheads="1"/>
            </p:cNvSpPr>
            <p:nvPr/>
          </p:nvSpPr>
          <p:spPr bwMode="auto">
            <a:xfrm>
              <a:off x="768" y="1632"/>
              <a:ext cx="9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solidFill>
                    <a:srgbClr val="008000"/>
                  </a:solidFill>
                  <a:latin typeface="Verdana" charset="0"/>
                </a:rPr>
                <a:t>Variables</a:t>
              </a:r>
            </a:p>
          </p:txBody>
        </p:sp>
        <p:sp>
          <p:nvSpPr>
            <p:cNvPr id="65547" name="Text Box 7"/>
            <p:cNvSpPr txBox="1">
              <a:spLocks noChangeArrowheads="1"/>
            </p:cNvSpPr>
            <p:nvPr/>
          </p:nvSpPr>
          <p:spPr bwMode="auto">
            <a:xfrm>
              <a:off x="864" y="2496"/>
              <a:ext cx="87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solidFill>
                    <a:srgbClr val="008000"/>
                  </a:solidFill>
                  <a:latin typeface="Verdana" charset="0"/>
                </a:rPr>
                <a:t>Methods</a:t>
              </a:r>
            </a:p>
          </p:txBody>
        </p:sp>
        <p:sp>
          <p:nvSpPr>
            <p:cNvPr id="65548" name="Rectangle 10"/>
            <p:cNvSpPr>
              <a:spLocks noChangeArrowheads="1"/>
            </p:cNvSpPr>
            <p:nvPr/>
          </p:nvSpPr>
          <p:spPr bwMode="auto">
            <a:xfrm>
              <a:off x="1776" y="1344"/>
              <a:ext cx="1776" cy="86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x-none" altLang="x-none" sz="2000" b="1">
                <a:solidFill>
                  <a:srgbClr val="FF0000"/>
                </a:solidFill>
                <a:latin typeface="Verdana" charset="0"/>
              </a:endParaRPr>
            </a:p>
          </p:txBody>
        </p:sp>
        <p:sp>
          <p:nvSpPr>
            <p:cNvPr id="65549" name="Rectangle 18"/>
            <p:cNvSpPr>
              <a:spLocks noChangeArrowheads="1"/>
            </p:cNvSpPr>
            <p:nvPr/>
          </p:nvSpPr>
          <p:spPr bwMode="auto">
            <a:xfrm>
              <a:off x="3552" y="1344"/>
              <a:ext cx="1776" cy="86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x-none" altLang="x-none" sz="2000" b="1">
                <a:solidFill>
                  <a:srgbClr val="FF0000"/>
                </a:solidFill>
                <a:latin typeface="Verdana" charset="0"/>
              </a:endParaRPr>
            </a:p>
          </p:txBody>
        </p:sp>
        <p:sp>
          <p:nvSpPr>
            <p:cNvPr id="65550" name="Rectangle 19"/>
            <p:cNvSpPr>
              <a:spLocks noChangeArrowheads="1"/>
            </p:cNvSpPr>
            <p:nvPr/>
          </p:nvSpPr>
          <p:spPr bwMode="auto">
            <a:xfrm>
              <a:off x="1776" y="2208"/>
              <a:ext cx="1776" cy="86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x-none" altLang="x-none" sz="2000" b="1">
                <a:solidFill>
                  <a:srgbClr val="FF0000"/>
                </a:solidFill>
                <a:latin typeface="Verdana" charset="0"/>
              </a:endParaRPr>
            </a:p>
          </p:txBody>
        </p:sp>
        <p:sp>
          <p:nvSpPr>
            <p:cNvPr id="65551" name="Rectangle 20"/>
            <p:cNvSpPr>
              <a:spLocks noChangeArrowheads="1"/>
            </p:cNvSpPr>
            <p:nvPr/>
          </p:nvSpPr>
          <p:spPr bwMode="auto">
            <a:xfrm>
              <a:off x="3552" y="2208"/>
              <a:ext cx="1776" cy="86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x-none" altLang="x-none" sz="2000" b="1">
                <a:solidFill>
                  <a:srgbClr val="FF0000"/>
                </a:solidFill>
                <a:latin typeface="Verdana" charset="0"/>
              </a:endParaRPr>
            </a:p>
          </p:txBody>
        </p:sp>
      </p:grp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2393950" y="3779838"/>
            <a:ext cx="2606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 b="1"/>
              <a:t>Provide services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 b="1"/>
              <a:t>to clients</a:t>
            </a:r>
            <a:endParaRPr lang="en-US" altLang="x-none" sz="2400"/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5334000" y="3597275"/>
            <a:ext cx="23510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 b="1"/>
              <a:t>Support other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 b="1"/>
              <a:t>methods in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 b="1"/>
              <a:t>class</a:t>
            </a:r>
            <a:endParaRPr lang="en-US" altLang="x-none" sz="2400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5399088" y="2408238"/>
            <a:ext cx="22336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 b="1"/>
              <a:t>Enforce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 b="1"/>
              <a:t>encapsulation</a:t>
            </a:r>
            <a:endParaRPr lang="en-US" altLang="x-none" sz="2400"/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2579688" y="2408238"/>
            <a:ext cx="22336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FF0000"/>
                </a:solidFill>
              </a:rPr>
              <a:t>Violate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FF0000"/>
                </a:solidFill>
              </a:rPr>
              <a:t>encapsulation</a:t>
            </a:r>
            <a:endParaRPr lang="en-US" altLang="x-none" sz="2400"/>
          </a:p>
        </p:txBody>
      </p:sp>
      <p:sp>
        <p:nvSpPr>
          <p:cNvPr id="65543" name="Footer Placeholder 1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6" grpId="0" autoUpdateAnimBg="0"/>
      <p:bldP spid="30737" grpId="0" autoUpdateAnimBg="0"/>
      <p:bldP spid="30734" grpId="0" autoUpdateAnimBg="0"/>
      <p:bldP spid="30735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Accessors and Mutators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/>
              <a:t>Because instance data is private, a class usually provides services to access and modify data values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An </a:t>
            </a:r>
            <a:r>
              <a:rPr lang="en-US" altLang="x-none" i="1"/>
              <a:t>accessor method</a:t>
            </a:r>
            <a:r>
              <a:rPr lang="en-US" altLang="x-none"/>
              <a:t> returns the current value of a variable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A </a:t>
            </a:r>
            <a:r>
              <a:rPr lang="en-US" altLang="x-none" i="1"/>
              <a:t>mutator method</a:t>
            </a:r>
            <a:r>
              <a:rPr lang="en-US" altLang="x-none"/>
              <a:t> changes the value of a variable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The names of accessor and mutator methods take the form </a:t>
            </a:r>
            <a:r>
              <a:rPr lang="en-US" altLang="x-none">
                <a:latin typeface="Courier New" charset="0"/>
              </a:rPr>
              <a:t>getX</a:t>
            </a:r>
            <a:r>
              <a:rPr lang="en-US" altLang="x-none"/>
              <a:t> and </a:t>
            </a:r>
            <a:r>
              <a:rPr lang="en-US" altLang="x-none">
                <a:latin typeface="Courier New" charset="0"/>
              </a:rPr>
              <a:t>setX</a:t>
            </a:r>
            <a:r>
              <a:rPr lang="en-US" altLang="x-none"/>
              <a:t>, respectively, where </a:t>
            </a:r>
            <a:r>
              <a:rPr lang="en-US" altLang="x-none">
                <a:latin typeface="Courier New" charset="0"/>
              </a:rPr>
              <a:t>X</a:t>
            </a:r>
            <a:r>
              <a:rPr lang="en-US" altLang="x-none"/>
              <a:t> is the name of the value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They are sometimes called “getters” and “setters”</a:t>
            </a:r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Mutator Restrictions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use of mutators gives the class designer the ability to restrict a client’s options to modify an object’s state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mutator is often designed so that the values of variables can be set only within particular limits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For example, the </a:t>
            </a:r>
            <a:r>
              <a:rPr lang="en-US" altLang="x-none">
                <a:latin typeface="Courier New" charset="0"/>
              </a:rPr>
              <a:t>setFaceValue</a:t>
            </a:r>
            <a:r>
              <a:rPr lang="en-US" altLang="x-none"/>
              <a:t> mutator of the </a:t>
            </a:r>
            <a:r>
              <a:rPr lang="en-US" altLang="x-none">
                <a:latin typeface="Courier New" charset="0"/>
              </a:rPr>
              <a:t>Die</a:t>
            </a:r>
            <a:r>
              <a:rPr lang="en-US" altLang="x-none"/>
              <a:t> class should restrict the value to the valid range (1 to </a:t>
            </a:r>
            <a:r>
              <a:rPr lang="en-US" altLang="x-none">
                <a:latin typeface="Courier New" charset="0"/>
              </a:rPr>
              <a:t>MAX</a:t>
            </a:r>
            <a:r>
              <a:rPr lang="en-US" altLang="x-none"/>
              <a:t>)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We’ll see in Chapter 5 how such restrictions can be implemented</a:t>
            </a:r>
          </a:p>
        </p:txBody>
      </p:sp>
      <p:sp>
        <p:nvSpPr>
          <p:cNvPr id="6758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68611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868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Why was the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faceValue</a:t>
            </a:r>
            <a:r>
              <a:rPr lang="en-US" altLang="x-none"/>
              <a:t> variable declared as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altLang="x-none"/>
              <a:t> in the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Die</a:t>
            </a:r>
            <a:r>
              <a:rPr lang="en-US" altLang="x-none"/>
              <a:t> class?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Why is it ok to declare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MAX</a:t>
            </a:r>
            <a:r>
              <a:rPr lang="en-US" altLang="x-none"/>
              <a:t> as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public</a:t>
            </a:r>
            <a:r>
              <a:rPr lang="en-US" altLang="x-none"/>
              <a:t> in the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Die</a:t>
            </a:r>
            <a:r>
              <a:rPr lang="en-US" altLang="x-none"/>
              <a:t> class?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Writing Classes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programs we’ve written in previous examples have used classes defined in the Java API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Now we will begin to design programs that rely on classes that we write ourselves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class that contains the </a:t>
            </a:r>
            <a:r>
              <a:rPr lang="en-US" altLang="x-none">
                <a:latin typeface="Courier New" charset="0"/>
              </a:rPr>
              <a:t>main</a:t>
            </a:r>
            <a:r>
              <a:rPr lang="en-US" altLang="x-none"/>
              <a:t> method is just the starting point of a program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True object-oriented programming is based on defining classes that represent objects with well-defined characteristics and functionality </a:t>
            </a:r>
          </a:p>
          <a:p>
            <a:pPr>
              <a:lnSpc>
                <a:spcPct val="90000"/>
              </a:lnSpc>
            </a:pPr>
            <a:endParaRPr lang="en-US" altLang="x-none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696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69635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868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Why was the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faceValue</a:t>
            </a:r>
            <a:r>
              <a:rPr lang="en-US" altLang="x-none"/>
              <a:t> variable declared as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altLang="x-none"/>
              <a:t> in the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Die</a:t>
            </a:r>
            <a:r>
              <a:rPr lang="en-US" altLang="x-none"/>
              <a:t> class?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Why is it ok to declare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MAX</a:t>
            </a:r>
            <a:r>
              <a:rPr lang="en-US" altLang="x-none"/>
              <a:t> as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public</a:t>
            </a:r>
            <a:r>
              <a:rPr lang="en-US" altLang="x-none"/>
              <a:t> in the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Die</a:t>
            </a:r>
            <a:r>
              <a:rPr lang="en-US" altLang="x-none"/>
              <a:t> class?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2133600"/>
            <a:ext cx="8001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By making it private, each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Die</a:t>
            </a:r>
            <a:r>
              <a:rPr lang="en-US" altLang="x-none"/>
              <a:t> object controls its own data and allows it to be modified only by the well-defined operations it provides.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MAX</a:t>
            </a:r>
            <a:r>
              <a:rPr lang="en-US" altLang="x-none"/>
              <a:t> is a constant. Its value cannot be changed. Therefore, there is no violation of encapsulation.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667000" y="1524000"/>
            <a:ext cx="39147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Anatomy of a Class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Encapsulation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Anatomy of a Method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Arcs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Images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Graphical User Interfaces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Text Fields</a:t>
            </a: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1828800" y="2706688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70660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  <p:bldP spid="5837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Method Declarations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Let’s now examine methods in more detail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A </a:t>
            </a:r>
            <a:r>
              <a:rPr lang="en-US" altLang="x-none" i="1"/>
              <a:t>method declaration</a:t>
            </a:r>
            <a:r>
              <a:rPr lang="en-US" altLang="x-none"/>
              <a:t> specifies the code that will be executed when the method is invoked (called)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When a method is invoked, the flow of control jumps to the method and executes its code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When complete, the flow returns to the place where the method was called and continues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The invocation may or may not return a value, depending on how the method is defined</a:t>
            </a:r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47800" y="2438400"/>
            <a:ext cx="6019800" cy="3581400"/>
            <a:chOff x="960" y="1296"/>
            <a:chExt cx="3792" cy="2256"/>
          </a:xfrm>
        </p:grpSpPr>
        <p:sp>
          <p:nvSpPr>
            <p:cNvPr id="72714" name="AutoShape 3"/>
            <p:cNvSpPr>
              <a:spLocks noChangeArrowheads="1"/>
            </p:cNvSpPr>
            <p:nvPr/>
          </p:nvSpPr>
          <p:spPr bwMode="auto">
            <a:xfrm>
              <a:off x="960" y="1296"/>
              <a:ext cx="3792" cy="2256"/>
            </a:xfrm>
            <a:prstGeom prst="flowChartAlternateProcess">
              <a:avLst/>
            </a:prstGeom>
            <a:solidFill>
              <a:srgbClr val="CC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72715" name="Rectangle 4"/>
            <p:cNvSpPr>
              <a:spLocks noChangeArrowheads="1"/>
            </p:cNvSpPr>
            <p:nvPr/>
          </p:nvSpPr>
          <p:spPr bwMode="auto">
            <a:xfrm>
              <a:off x="1440" y="1776"/>
              <a:ext cx="1008" cy="148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72716" name="Rectangle 5"/>
            <p:cNvSpPr>
              <a:spLocks noChangeArrowheads="1"/>
            </p:cNvSpPr>
            <p:nvPr/>
          </p:nvSpPr>
          <p:spPr bwMode="auto">
            <a:xfrm>
              <a:off x="3168" y="1776"/>
              <a:ext cx="1008" cy="11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72717" name="Text Box 6"/>
            <p:cNvSpPr txBox="1">
              <a:spLocks noChangeArrowheads="1"/>
            </p:cNvSpPr>
            <p:nvPr/>
          </p:nvSpPr>
          <p:spPr bwMode="auto">
            <a:xfrm>
              <a:off x="1463" y="2304"/>
              <a:ext cx="96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600" b="1">
                  <a:latin typeface="Courier New" charset="0"/>
                </a:rPr>
                <a:t>myMethod();</a:t>
              </a:r>
            </a:p>
          </p:txBody>
        </p:sp>
        <p:sp>
          <p:nvSpPr>
            <p:cNvPr id="72718" name="Text Box 7"/>
            <p:cNvSpPr txBox="1">
              <a:spLocks noChangeArrowheads="1"/>
            </p:cNvSpPr>
            <p:nvPr/>
          </p:nvSpPr>
          <p:spPr bwMode="auto">
            <a:xfrm>
              <a:off x="3302" y="1536"/>
              <a:ext cx="73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600" b="1">
                  <a:latin typeface="Courier New" charset="0"/>
                </a:rPr>
                <a:t>myMethod</a:t>
              </a:r>
              <a:endParaRPr lang="en-US" altLang="x-none" sz="1600" b="1">
                <a:solidFill>
                  <a:schemeClr val="bg2"/>
                </a:solidFill>
                <a:latin typeface="Courier New" charset="0"/>
              </a:endParaRPr>
            </a:p>
          </p:txBody>
        </p:sp>
        <p:sp>
          <p:nvSpPr>
            <p:cNvPr id="72719" name="Text Box 8"/>
            <p:cNvSpPr txBox="1">
              <a:spLocks noChangeArrowheads="1"/>
            </p:cNvSpPr>
            <p:nvPr/>
          </p:nvSpPr>
          <p:spPr bwMode="auto">
            <a:xfrm>
              <a:off x="1624" y="1536"/>
              <a:ext cx="65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600" b="1">
                  <a:latin typeface="Courier New" charset="0"/>
                </a:rPr>
                <a:t>compute</a:t>
              </a:r>
              <a:endParaRPr lang="en-US" altLang="x-none" sz="1600" b="1">
                <a:solidFill>
                  <a:schemeClr val="bg2"/>
                </a:solidFill>
                <a:latin typeface="Courier New" charset="0"/>
              </a:endParaRPr>
            </a:p>
          </p:txBody>
        </p:sp>
        <p:sp>
          <p:nvSpPr>
            <p:cNvPr id="72720" name="Text Box 9"/>
            <p:cNvSpPr txBox="1">
              <a:spLocks noChangeArrowheads="1"/>
            </p:cNvSpPr>
            <p:nvPr/>
          </p:nvSpPr>
          <p:spPr bwMode="auto">
            <a:xfrm>
              <a:off x="3602" y="1776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000">
                  <a:latin typeface="Times New Roman" charset="0"/>
                </a:rPr>
                <a:t>  </a:t>
              </a:r>
            </a:p>
          </p:txBody>
        </p:sp>
        <p:sp>
          <p:nvSpPr>
            <p:cNvPr id="72721" name="Text Box 10"/>
            <p:cNvSpPr txBox="1">
              <a:spLocks noChangeArrowheads="1"/>
            </p:cNvSpPr>
            <p:nvPr/>
          </p:nvSpPr>
          <p:spPr bwMode="auto">
            <a:xfrm>
              <a:off x="3552" y="2784"/>
              <a:ext cx="2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000">
                  <a:latin typeface="Times New Roman" charset="0"/>
                </a:rPr>
                <a:t>       </a:t>
              </a:r>
            </a:p>
          </p:txBody>
        </p:sp>
        <p:sp>
          <p:nvSpPr>
            <p:cNvPr id="72722" name="Text Box 11"/>
            <p:cNvSpPr txBox="1">
              <a:spLocks noChangeArrowheads="1"/>
            </p:cNvSpPr>
            <p:nvPr/>
          </p:nvSpPr>
          <p:spPr bwMode="auto">
            <a:xfrm>
              <a:off x="1866" y="2496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000">
                  <a:latin typeface="Times New Roman" charset="0"/>
                </a:rPr>
                <a:t>  </a:t>
              </a:r>
            </a:p>
          </p:txBody>
        </p:sp>
      </p:grpSp>
      <p:sp>
        <p:nvSpPr>
          <p:cNvPr id="7270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Method Control Flow</a:t>
            </a:r>
          </a:p>
        </p:txBody>
      </p:sp>
      <p:sp>
        <p:nvSpPr>
          <p:cNvPr id="7270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If the called method is in the same class, only the method name is needed</a:t>
            </a:r>
          </a:p>
        </p:txBody>
      </p:sp>
      <p:cxnSp>
        <p:nvCxnSpPr>
          <p:cNvPr id="33806" name="AutoShape 14"/>
          <p:cNvCxnSpPr>
            <a:cxnSpLocks noChangeShapeType="1"/>
            <a:stCxn id="72715" idx="0"/>
            <a:endCxn id="72717" idx="0"/>
          </p:cNvCxnSpPr>
          <p:nvPr/>
        </p:nvCxnSpPr>
        <p:spPr bwMode="auto">
          <a:xfrm rot="-5400000" flipH="1" flipV="1">
            <a:off x="2590800" y="3619500"/>
            <a:ext cx="838200" cy="0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7" name="AutoShape 15"/>
          <p:cNvCxnSpPr>
            <a:cxnSpLocks noChangeShapeType="1"/>
            <a:endCxn id="72715" idx="2"/>
          </p:cNvCxnSpPr>
          <p:nvPr/>
        </p:nvCxnSpPr>
        <p:spPr bwMode="auto">
          <a:xfrm>
            <a:off x="3009900" y="4664075"/>
            <a:ext cx="0" cy="898525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8" name="AutoShape 16"/>
          <p:cNvCxnSpPr>
            <a:cxnSpLocks noChangeShapeType="1"/>
            <a:stCxn id="72717" idx="3"/>
            <a:endCxn id="72720" idx="1"/>
          </p:cNvCxnSpPr>
          <p:nvPr/>
        </p:nvCxnSpPr>
        <p:spPr bwMode="auto">
          <a:xfrm flipV="1">
            <a:off x="3771900" y="3322638"/>
            <a:ext cx="1870075" cy="884237"/>
          </a:xfrm>
          <a:prstGeom prst="bentConnector3">
            <a:avLst>
              <a:gd name="adj1" fmla="val 36519"/>
            </a:avLst>
          </a:prstGeom>
          <a:noFill/>
          <a:ln w="31750">
            <a:solidFill>
              <a:srgbClr val="FF0000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9" name="AutoShape 17"/>
          <p:cNvCxnSpPr>
            <a:cxnSpLocks noChangeShapeType="1"/>
            <a:stCxn id="72720" idx="2"/>
            <a:endCxn id="72721" idx="0"/>
          </p:cNvCxnSpPr>
          <p:nvPr/>
        </p:nvCxnSpPr>
        <p:spPr bwMode="auto">
          <a:xfrm rot="5400000">
            <a:off x="5088731" y="4121944"/>
            <a:ext cx="1355725" cy="1588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0" name="AutoShape 18"/>
          <p:cNvCxnSpPr>
            <a:cxnSpLocks noChangeShapeType="1"/>
          </p:cNvCxnSpPr>
          <p:nvPr/>
        </p:nvCxnSpPr>
        <p:spPr bwMode="auto">
          <a:xfrm rot="10800000">
            <a:off x="3225800" y="4495800"/>
            <a:ext cx="2413000" cy="381000"/>
          </a:xfrm>
          <a:prstGeom prst="bentConnector3">
            <a:avLst>
              <a:gd name="adj1" fmla="val 49440"/>
            </a:avLst>
          </a:prstGeom>
          <a:noFill/>
          <a:ln w="31750">
            <a:solidFill>
              <a:srgbClr val="FF0000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3" name="Footer Placeholder 19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81400" y="2286000"/>
            <a:ext cx="4572000" cy="3352800"/>
            <a:chOff x="2304" y="1392"/>
            <a:chExt cx="2880" cy="2112"/>
          </a:xfrm>
        </p:grpSpPr>
        <p:grpSp>
          <p:nvGrpSpPr>
            <p:cNvPr id="73748" name="Group 3"/>
            <p:cNvGrpSpPr>
              <a:grpSpLocks/>
            </p:cNvGrpSpPr>
            <p:nvPr/>
          </p:nvGrpSpPr>
          <p:grpSpPr bwMode="auto">
            <a:xfrm>
              <a:off x="2304" y="1392"/>
              <a:ext cx="2880" cy="2112"/>
              <a:chOff x="2304" y="1392"/>
              <a:chExt cx="2880" cy="2112"/>
            </a:xfrm>
          </p:grpSpPr>
          <p:sp>
            <p:nvSpPr>
              <p:cNvPr id="73750" name="AutoShape 4"/>
              <p:cNvSpPr>
                <a:spLocks noChangeArrowheads="1"/>
              </p:cNvSpPr>
              <p:nvPr/>
            </p:nvSpPr>
            <p:spPr bwMode="auto">
              <a:xfrm>
                <a:off x="2304" y="1392"/>
                <a:ext cx="2880" cy="2112"/>
              </a:xfrm>
              <a:prstGeom prst="flowChartAlternateProcess">
                <a:avLst/>
              </a:prstGeom>
              <a:solidFill>
                <a:srgbClr val="CCFFFF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Times New Roman" charset="0"/>
                </a:endParaRPr>
              </a:p>
            </p:txBody>
          </p:sp>
          <p:sp>
            <p:nvSpPr>
              <p:cNvPr id="73751" name="Text Box 5"/>
              <p:cNvSpPr txBox="1">
                <a:spLocks noChangeArrowheads="1"/>
              </p:cNvSpPr>
              <p:nvPr/>
            </p:nvSpPr>
            <p:spPr bwMode="auto">
              <a:xfrm>
                <a:off x="2892" y="1632"/>
                <a:ext cx="42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600" b="1">
                    <a:latin typeface="Courier New" charset="0"/>
                  </a:rPr>
                  <a:t>doIt</a:t>
                </a:r>
                <a:endParaRPr lang="en-US" altLang="x-none" sz="1600" b="1">
                  <a:solidFill>
                    <a:schemeClr val="bg2"/>
                  </a:solidFill>
                  <a:latin typeface="Courier New" charset="0"/>
                </a:endParaRPr>
              </a:p>
            </p:txBody>
          </p:sp>
          <p:sp>
            <p:nvSpPr>
              <p:cNvPr id="73752" name="Rectangle 6"/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1008" cy="134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Times New Roman" charset="0"/>
                </a:endParaRPr>
              </a:p>
            </p:txBody>
          </p:sp>
          <p:sp>
            <p:nvSpPr>
              <p:cNvPr id="73753" name="Rectangle 7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1008" cy="100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Times New Roman" charset="0"/>
                </a:endParaRPr>
              </a:p>
            </p:txBody>
          </p:sp>
          <p:sp>
            <p:nvSpPr>
              <p:cNvPr id="73754" name="Text Box 8"/>
              <p:cNvSpPr txBox="1">
                <a:spLocks noChangeArrowheads="1"/>
              </p:cNvSpPr>
              <p:nvPr/>
            </p:nvSpPr>
            <p:spPr bwMode="auto">
              <a:xfrm>
                <a:off x="3018" y="1872"/>
                <a:ext cx="15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000">
                    <a:latin typeface="Times New Roman" charset="0"/>
                  </a:rPr>
                  <a:t>  </a:t>
                </a:r>
              </a:p>
            </p:txBody>
          </p:sp>
          <p:sp>
            <p:nvSpPr>
              <p:cNvPr id="73755" name="Text Box 9"/>
              <p:cNvSpPr txBox="1">
                <a:spLocks noChangeArrowheads="1"/>
              </p:cNvSpPr>
              <p:nvPr/>
            </p:nvSpPr>
            <p:spPr bwMode="auto">
              <a:xfrm>
                <a:off x="3028" y="3072"/>
                <a:ext cx="13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000">
                    <a:latin typeface="Times New Roman" charset="0"/>
                  </a:rPr>
                  <a:t> </a:t>
                </a:r>
              </a:p>
            </p:txBody>
          </p:sp>
          <p:sp>
            <p:nvSpPr>
              <p:cNvPr id="73756" name="Text Box 10"/>
              <p:cNvSpPr txBox="1">
                <a:spLocks noChangeArrowheads="1"/>
              </p:cNvSpPr>
              <p:nvPr/>
            </p:nvSpPr>
            <p:spPr bwMode="auto">
              <a:xfrm>
                <a:off x="4150" y="1632"/>
                <a:ext cx="5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600" b="1">
                    <a:latin typeface="Courier New" charset="0"/>
                  </a:rPr>
                  <a:t>helpMe</a:t>
                </a:r>
                <a:endParaRPr lang="en-US" altLang="x-none" sz="1600" b="1">
                  <a:solidFill>
                    <a:schemeClr val="bg2"/>
                  </a:solidFill>
                  <a:latin typeface="Courier New" charset="0"/>
                </a:endParaRPr>
              </a:p>
            </p:txBody>
          </p:sp>
          <p:sp>
            <p:nvSpPr>
              <p:cNvPr id="73757" name="Text Box 11"/>
              <p:cNvSpPr txBox="1">
                <a:spLocks noChangeArrowheads="1"/>
              </p:cNvSpPr>
              <p:nvPr/>
            </p:nvSpPr>
            <p:spPr bwMode="auto">
              <a:xfrm>
                <a:off x="2692" y="2352"/>
                <a:ext cx="80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600" b="1">
                    <a:latin typeface="Courier New" charset="0"/>
                  </a:rPr>
                  <a:t>helpMe();</a:t>
                </a:r>
              </a:p>
            </p:txBody>
          </p:sp>
          <p:sp>
            <p:nvSpPr>
              <p:cNvPr id="73758" name="Text Box 12"/>
              <p:cNvSpPr txBox="1">
                <a:spLocks noChangeArrowheads="1"/>
              </p:cNvSpPr>
              <p:nvPr/>
            </p:nvSpPr>
            <p:spPr bwMode="auto">
              <a:xfrm>
                <a:off x="4372" y="2736"/>
                <a:ext cx="13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000">
                    <a:latin typeface="Times New Roman" charset="0"/>
                  </a:rPr>
                  <a:t> </a:t>
                </a:r>
              </a:p>
            </p:txBody>
          </p:sp>
          <p:sp>
            <p:nvSpPr>
              <p:cNvPr id="73759" name="Text Box 13"/>
              <p:cNvSpPr txBox="1">
                <a:spLocks noChangeArrowheads="1"/>
              </p:cNvSpPr>
              <p:nvPr/>
            </p:nvSpPr>
            <p:spPr bwMode="auto">
              <a:xfrm>
                <a:off x="4362" y="1872"/>
                <a:ext cx="15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000">
                    <a:latin typeface="Times New Roman" charset="0"/>
                  </a:rPr>
                  <a:t>  </a:t>
                </a:r>
              </a:p>
            </p:txBody>
          </p:sp>
        </p:grpSp>
        <p:sp>
          <p:nvSpPr>
            <p:cNvPr id="73749" name="Text Box 14"/>
            <p:cNvSpPr txBox="1">
              <a:spLocks noChangeArrowheads="1"/>
            </p:cNvSpPr>
            <p:nvPr/>
          </p:nvSpPr>
          <p:spPr bwMode="auto">
            <a:xfrm>
              <a:off x="3028" y="2544"/>
              <a:ext cx="1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00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914400" y="2286000"/>
            <a:ext cx="2362200" cy="3657600"/>
            <a:chOff x="816" y="1296"/>
            <a:chExt cx="1488" cy="2304"/>
          </a:xfrm>
        </p:grpSpPr>
        <p:sp>
          <p:nvSpPr>
            <p:cNvPr id="73743" name="AutoShape 16"/>
            <p:cNvSpPr>
              <a:spLocks noChangeArrowheads="1"/>
            </p:cNvSpPr>
            <p:nvPr/>
          </p:nvSpPr>
          <p:spPr bwMode="auto">
            <a:xfrm>
              <a:off x="816" y="1296"/>
              <a:ext cx="1488" cy="2304"/>
            </a:xfrm>
            <a:prstGeom prst="flowChartAlternateProcess">
              <a:avLst/>
            </a:prstGeom>
            <a:solidFill>
              <a:srgbClr val="CC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73744" name="Rectangle 17"/>
            <p:cNvSpPr>
              <a:spLocks noChangeArrowheads="1"/>
            </p:cNvSpPr>
            <p:nvPr/>
          </p:nvSpPr>
          <p:spPr bwMode="auto">
            <a:xfrm>
              <a:off x="1059" y="1776"/>
              <a:ext cx="1008" cy="148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73745" name="Text Box 18"/>
            <p:cNvSpPr txBox="1">
              <a:spLocks noChangeArrowheads="1"/>
            </p:cNvSpPr>
            <p:nvPr/>
          </p:nvSpPr>
          <p:spPr bwMode="auto">
            <a:xfrm>
              <a:off x="1083" y="2304"/>
              <a:ext cx="96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600" b="1">
                  <a:latin typeface="Courier New" charset="0"/>
                </a:rPr>
                <a:t>obj.doIt();</a:t>
              </a:r>
            </a:p>
          </p:txBody>
        </p:sp>
        <p:sp>
          <p:nvSpPr>
            <p:cNvPr id="73746" name="Text Box 19"/>
            <p:cNvSpPr txBox="1">
              <a:spLocks noChangeArrowheads="1"/>
            </p:cNvSpPr>
            <p:nvPr/>
          </p:nvSpPr>
          <p:spPr bwMode="auto">
            <a:xfrm>
              <a:off x="1393" y="1536"/>
              <a:ext cx="4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600" b="1">
                  <a:latin typeface="Courier New" charset="0"/>
                </a:rPr>
                <a:t>main</a:t>
              </a:r>
              <a:endParaRPr lang="en-US" altLang="x-none" sz="1600" b="1">
                <a:solidFill>
                  <a:schemeClr val="bg2"/>
                </a:solidFill>
                <a:latin typeface="Courier New" charset="0"/>
              </a:endParaRPr>
            </a:p>
          </p:txBody>
        </p:sp>
        <p:sp>
          <p:nvSpPr>
            <p:cNvPr id="73747" name="Text Box 20"/>
            <p:cNvSpPr txBox="1">
              <a:spLocks noChangeArrowheads="1"/>
            </p:cNvSpPr>
            <p:nvPr/>
          </p:nvSpPr>
          <p:spPr bwMode="auto">
            <a:xfrm>
              <a:off x="1495" y="2496"/>
              <a:ext cx="1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000">
                  <a:latin typeface="Times New Roman" charset="0"/>
                </a:rPr>
                <a:t> </a:t>
              </a:r>
            </a:p>
          </p:txBody>
        </p:sp>
      </p:grpSp>
      <p:sp>
        <p:nvSpPr>
          <p:cNvPr id="73731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Method Control Flow</a:t>
            </a:r>
          </a:p>
        </p:txBody>
      </p:sp>
      <p:sp>
        <p:nvSpPr>
          <p:cNvPr id="73732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The called method is often part of another class or object</a:t>
            </a:r>
          </a:p>
        </p:txBody>
      </p:sp>
      <p:cxnSp>
        <p:nvCxnSpPr>
          <p:cNvPr id="34839" name="AutoShape 23"/>
          <p:cNvCxnSpPr>
            <a:cxnSpLocks noChangeShapeType="1"/>
          </p:cNvCxnSpPr>
          <p:nvPr/>
        </p:nvCxnSpPr>
        <p:spPr bwMode="auto">
          <a:xfrm>
            <a:off x="2100263" y="3048000"/>
            <a:ext cx="1587" cy="838200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0" name="AutoShape 24"/>
          <p:cNvCxnSpPr>
            <a:cxnSpLocks noChangeShapeType="1"/>
          </p:cNvCxnSpPr>
          <p:nvPr/>
        </p:nvCxnSpPr>
        <p:spPr bwMode="auto">
          <a:xfrm>
            <a:off x="2100263" y="4435475"/>
            <a:ext cx="0" cy="974725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1" name="AutoShape 25"/>
          <p:cNvCxnSpPr>
            <a:cxnSpLocks noChangeShapeType="1"/>
          </p:cNvCxnSpPr>
          <p:nvPr/>
        </p:nvCxnSpPr>
        <p:spPr bwMode="auto">
          <a:xfrm rot="10800000">
            <a:off x="2208213" y="4313238"/>
            <a:ext cx="2522537" cy="762000"/>
          </a:xfrm>
          <a:prstGeom prst="bentConnector3">
            <a:avLst>
              <a:gd name="adj1" fmla="val 49968"/>
            </a:avLst>
          </a:prstGeom>
          <a:noFill/>
          <a:ln w="31750">
            <a:solidFill>
              <a:srgbClr val="FF0000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2" name="AutoShape 26"/>
          <p:cNvCxnSpPr>
            <a:cxnSpLocks noChangeShapeType="1"/>
          </p:cNvCxnSpPr>
          <p:nvPr/>
        </p:nvCxnSpPr>
        <p:spPr bwMode="auto">
          <a:xfrm>
            <a:off x="6972300" y="3292475"/>
            <a:ext cx="0" cy="1127125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3" name="AutoShape 27"/>
          <p:cNvCxnSpPr>
            <a:cxnSpLocks noChangeShapeType="1"/>
          </p:cNvCxnSpPr>
          <p:nvPr/>
        </p:nvCxnSpPr>
        <p:spPr bwMode="auto">
          <a:xfrm>
            <a:off x="4838700" y="3292475"/>
            <a:ext cx="0" cy="517525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4" name="AutoShape 28"/>
          <p:cNvCxnSpPr>
            <a:cxnSpLocks noChangeShapeType="1"/>
          </p:cNvCxnSpPr>
          <p:nvPr/>
        </p:nvCxnSpPr>
        <p:spPr bwMode="auto">
          <a:xfrm>
            <a:off x="4838700" y="4359275"/>
            <a:ext cx="0" cy="593725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5" name="AutoShape 29"/>
          <p:cNvCxnSpPr>
            <a:cxnSpLocks noChangeShapeType="1"/>
          </p:cNvCxnSpPr>
          <p:nvPr/>
        </p:nvCxnSpPr>
        <p:spPr bwMode="auto">
          <a:xfrm flipV="1">
            <a:off x="5478463" y="3170238"/>
            <a:ext cx="1370012" cy="808037"/>
          </a:xfrm>
          <a:prstGeom prst="bentConnector3">
            <a:avLst>
              <a:gd name="adj1" fmla="val 36991"/>
            </a:avLst>
          </a:prstGeom>
          <a:noFill/>
          <a:ln w="31750">
            <a:solidFill>
              <a:srgbClr val="FF0000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6" name="AutoShape 30"/>
          <p:cNvCxnSpPr>
            <a:cxnSpLocks noChangeShapeType="1"/>
          </p:cNvCxnSpPr>
          <p:nvPr/>
        </p:nvCxnSpPr>
        <p:spPr bwMode="auto">
          <a:xfrm rot="10800000" flipV="1">
            <a:off x="2863850" y="3170238"/>
            <a:ext cx="1851025" cy="884237"/>
          </a:xfrm>
          <a:prstGeom prst="bentConnector3">
            <a:avLst>
              <a:gd name="adj1" fmla="val 68162"/>
            </a:avLst>
          </a:prstGeom>
          <a:noFill/>
          <a:ln w="31750">
            <a:solidFill>
              <a:srgbClr val="FF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7" name="AutoShape 31"/>
          <p:cNvCxnSpPr>
            <a:cxnSpLocks noChangeShapeType="1"/>
          </p:cNvCxnSpPr>
          <p:nvPr/>
        </p:nvCxnSpPr>
        <p:spPr bwMode="auto">
          <a:xfrm rot="10800000">
            <a:off x="4953000" y="4267200"/>
            <a:ext cx="1917700" cy="304800"/>
          </a:xfrm>
          <a:prstGeom prst="bentConnector3">
            <a:avLst>
              <a:gd name="adj1" fmla="val 46106"/>
            </a:avLst>
          </a:prstGeom>
          <a:noFill/>
          <a:ln w="31750">
            <a:solidFill>
              <a:srgbClr val="FF0000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42" name="Footer Placeholder 3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Method Header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A method declaration begins with a </a:t>
            </a:r>
            <a:r>
              <a:rPr lang="en-US" altLang="x-none" i="1"/>
              <a:t>method header</a:t>
            </a:r>
            <a:endParaRPr lang="en-US" altLang="x-none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42963" y="2133600"/>
            <a:ext cx="7196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char </a:t>
            </a:r>
            <a:r>
              <a:rPr lang="en-US" altLang="x-none" sz="2000" b="1">
                <a:latin typeface="Courier New" charset="0"/>
              </a:rPr>
              <a:t>calc(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int </a:t>
            </a:r>
            <a:r>
              <a:rPr lang="en-US" altLang="x-none" sz="2000" b="1">
                <a:latin typeface="Courier New" charset="0"/>
              </a:rPr>
              <a:t>num1, 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int </a:t>
            </a:r>
            <a:r>
              <a:rPr lang="en-US" altLang="x-none" sz="2000" b="1">
                <a:latin typeface="Courier New" charset="0"/>
              </a:rPr>
              <a:t>num2, String message)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423988" y="3065463"/>
            <a:ext cx="1162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solidFill>
                  <a:srgbClr val="008000"/>
                </a:solidFill>
                <a:latin typeface="Verdana" charset="0"/>
              </a:rPr>
              <a:t>method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solidFill>
                  <a:srgbClr val="008000"/>
                </a:solidFill>
                <a:latin typeface="Verdana" charset="0"/>
              </a:rPr>
              <a:t>name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V="1">
            <a:off x="1985963" y="2590800"/>
            <a:ext cx="0" cy="457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747713" y="4056063"/>
            <a:ext cx="993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solidFill>
                  <a:srgbClr val="008000"/>
                </a:solidFill>
                <a:latin typeface="Verdana" charset="0"/>
              </a:rPr>
              <a:t>return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solidFill>
                  <a:srgbClr val="008000"/>
                </a:solidFill>
                <a:latin typeface="Verdana" charset="0"/>
              </a:rPr>
              <a:t>type</a:t>
            </a: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V="1">
            <a:off x="1223963" y="2590800"/>
            <a:ext cx="0" cy="1447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AutoShape 9"/>
          <p:cNvSpPr>
            <a:spLocks/>
          </p:cNvSpPr>
          <p:nvPr/>
        </p:nvSpPr>
        <p:spPr bwMode="auto">
          <a:xfrm rot="-5400000">
            <a:off x="4876800" y="381000"/>
            <a:ext cx="304800" cy="5029200"/>
          </a:xfrm>
          <a:prstGeom prst="leftBrace">
            <a:avLst>
              <a:gd name="adj1" fmla="val 137500"/>
              <a:gd name="adj2" fmla="val 50477"/>
            </a:avLst>
          </a:prstGeom>
          <a:noFill/>
          <a:ln w="3175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429000" y="32004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solidFill>
                  <a:srgbClr val="008000"/>
                </a:solidFill>
                <a:latin typeface="Verdana" charset="0"/>
              </a:rPr>
              <a:t>parameter list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2754313" y="3979863"/>
            <a:ext cx="5322887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solidFill>
                  <a:srgbClr val="008000"/>
                </a:solidFill>
                <a:latin typeface="Verdana" charset="0"/>
              </a:rPr>
              <a:t>The parameter list specifies the type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solidFill>
                  <a:srgbClr val="008000"/>
                </a:solidFill>
                <a:latin typeface="Verdana" charset="0"/>
              </a:rPr>
              <a:t>and name of each parameter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800" b="1">
              <a:solidFill>
                <a:srgbClr val="008000"/>
              </a:solidFill>
              <a:latin typeface="Verdana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solidFill>
                  <a:srgbClr val="008000"/>
                </a:solidFill>
                <a:latin typeface="Verdana" charset="0"/>
              </a:rPr>
              <a:t>The name of a parameter in the method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solidFill>
                  <a:srgbClr val="008000"/>
                </a:solidFill>
                <a:latin typeface="Verdana" charset="0"/>
              </a:rPr>
              <a:t>declaration is called a </a:t>
            </a:r>
            <a:r>
              <a:rPr lang="en-US" altLang="x-none" sz="1800" b="1" i="1">
                <a:solidFill>
                  <a:srgbClr val="008000"/>
                </a:solidFill>
                <a:latin typeface="Verdana" charset="0"/>
              </a:rPr>
              <a:t>formal parameter</a:t>
            </a:r>
            <a:endParaRPr lang="en-US" altLang="x-none" sz="1800" b="1">
              <a:solidFill>
                <a:srgbClr val="008000"/>
              </a:solidFill>
              <a:latin typeface="Verdana" charset="0"/>
            </a:endParaRPr>
          </a:p>
        </p:txBody>
      </p:sp>
      <p:sp>
        <p:nvSpPr>
          <p:cNvPr id="74763" name="Footer Placeholder 1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utoUpdateAnimBg="0"/>
      <p:bldP spid="35845" grpId="0" autoUpdateAnimBg="0"/>
      <p:bldP spid="35846" grpId="0" animBg="1"/>
      <p:bldP spid="35847" grpId="0" autoUpdateAnimBg="0"/>
      <p:bldP spid="35848" grpId="0" animBg="1"/>
      <p:bldP spid="35849" grpId="0" animBg="1"/>
      <p:bldP spid="35850" grpId="0" autoUpdateAnimBg="0"/>
      <p:bldP spid="35851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Method Body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The method header is followed by the </a:t>
            </a:r>
            <a:r>
              <a:rPr lang="en-US" altLang="x-none" i="1"/>
              <a:t>method body</a:t>
            </a:r>
            <a:endParaRPr lang="en-US" altLang="x-none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38200" y="2114550"/>
            <a:ext cx="7196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char </a:t>
            </a:r>
            <a:r>
              <a:rPr lang="en-US" altLang="x-none" sz="2000" b="1">
                <a:latin typeface="Courier New" charset="0"/>
              </a:rPr>
              <a:t>calc(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int </a:t>
            </a:r>
            <a:r>
              <a:rPr lang="en-US" altLang="x-none" sz="2000" b="1">
                <a:latin typeface="Courier New" charset="0"/>
              </a:rPr>
              <a:t>num1, 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int </a:t>
            </a:r>
            <a:r>
              <a:rPr lang="en-US" altLang="x-none" sz="2000" b="1">
                <a:latin typeface="Courier New" charset="0"/>
              </a:rPr>
              <a:t>num2, String message)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860425" y="2517775"/>
            <a:ext cx="59769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latin typeface="Courier New" charset="0"/>
              </a:rPr>
              <a:t>   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int </a:t>
            </a:r>
            <a:r>
              <a:rPr lang="en-US" altLang="x-none" sz="2000" b="1">
                <a:latin typeface="Courier New" charset="0"/>
              </a:rPr>
              <a:t>sum = num1 + num2;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latin typeface="Courier New" charset="0"/>
              </a:rPr>
              <a:t>   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char </a:t>
            </a:r>
            <a:r>
              <a:rPr lang="en-US" altLang="x-none" sz="2000" b="1">
                <a:latin typeface="Courier New" charset="0"/>
              </a:rPr>
              <a:t>result = message.charAt(sum);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2000" b="1">
              <a:latin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latin typeface="Courier New" charset="0"/>
              </a:rPr>
              <a:t>   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return </a:t>
            </a:r>
            <a:r>
              <a:rPr lang="en-US" altLang="x-none" sz="2000" b="1">
                <a:latin typeface="Courier New" charset="0"/>
              </a:rPr>
              <a:t>result;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latin typeface="Courier New" charset="0"/>
              </a:rPr>
              <a:t>}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250950" y="4875213"/>
            <a:ext cx="32702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solidFill>
                  <a:srgbClr val="008000"/>
                </a:solidFill>
                <a:latin typeface="Verdana" charset="0"/>
              </a:rPr>
              <a:t>The return expression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solidFill>
                  <a:srgbClr val="008000"/>
                </a:solidFill>
                <a:latin typeface="Verdana" charset="0"/>
              </a:rPr>
              <a:t>must be consistent with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solidFill>
                  <a:srgbClr val="008000"/>
                </a:solidFill>
                <a:latin typeface="Verdana" charset="0"/>
              </a:rPr>
              <a:t>the return type</a:t>
            </a: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V="1">
            <a:off x="2882900" y="4324350"/>
            <a:ext cx="0" cy="533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953000" y="3810000"/>
            <a:ext cx="29718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sum</a:t>
            </a:r>
            <a:r>
              <a:rPr lang="en-US" altLang="x-none" sz="1800" b="1">
                <a:solidFill>
                  <a:schemeClr val="hlink"/>
                </a:solidFill>
                <a:latin typeface="Verdana" charset="0"/>
              </a:rPr>
              <a:t> </a:t>
            </a:r>
            <a:r>
              <a:rPr lang="en-US" altLang="x-none" sz="1800" b="1">
                <a:solidFill>
                  <a:srgbClr val="008000"/>
                </a:solidFill>
                <a:latin typeface="Verdana" charset="0"/>
              </a:rPr>
              <a:t>and </a:t>
            </a:r>
            <a:r>
              <a:rPr lang="en-US" altLang="x-none" sz="1800" b="1">
                <a:latin typeface="Courier New" charset="0"/>
              </a:rPr>
              <a:t>result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solidFill>
                  <a:srgbClr val="008000"/>
                </a:solidFill>
                <a:latin typeface="Verdana" charset="0"/>
              </a:rPr>
              <a:t>are local data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800" b="1">
              <a:solidFill>
                <a:schemeClr val="hlink"/>
              </a:solidFill>
              <a:latin typeface="Verdana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solidFill>
                  <a:srgbClr val="008000"/>
                </a:solidFill>
                <a:latin typeface="Verdana" charset="0"/>
              </a:rPr>
              <a:t>They are created each time the method is called, and are destroyed when it finishes executing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800" b="1">
              <a:solidFill>
                <a:srgbClr val="008000"/>
              </a:solidFill>
              <a:latin typeface="Verdana" charset="0"/>
            </a:endParaRPr>
          </a:p>
        </p:txBody>
      </p:sp>
      <p:sp>
        <p:nvSpPr>
          <p:cNvPr id="75784" name="Footer Placeholder 9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utoUpdateAnimBg="0"/>
      <p:bldP spid="36869" grpId="0" autoUpdateAnimBg="0"/>
      <p:bldP spid="36870" grpId="0" autoUpdateAnimBg="0"/>
      <p:bldP spid="36871" grpId="0" animBg="1"/>
      <p:bldP spid="36872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The return Statement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1054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The </a:t>
            </a:r>
            <a:r>
              <a:rPr lang="en-US" altLang="x-none" i="1"/>
              <a:t>return type</a:t>
            </a:r>
            <a:r>
              <a:rPr lang="en-US" altLang="x-none"/>
              <a:t> of a method indicates the type of value that the method sends back to the calling location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A method that does not return a value has a</a:t>
            </a:r>
            <a:r>
              <a:rPr lang="en-US" altLang="x-none">
                <a:latin typeface="Courier New" charset="0"/>
              </a:rPr>
              <a:t> void </a:t>
            </a:r>
            <a:r>
              <a:rPr lang="en-US" altLang="x-none"/>
              <a:t>return type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x-none"/>
              <a:t>A </a:t>
            </a:r>
            <a:r>
              <a:rPr lang="en-US" altLang="x-none" i="1"/>
              <a:t>return statement</a:t>
            </a:r>
            <a:r>
              <a:rPr lang="en-US" altLang="x-none"/>
              <a:t> specifies the value that will be returned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Times" charset="0"/>
              <a:buNone/>
            </a:pPr>
            <a:r>
              <a:rPr lang="en-US" altLang="x-none">
                <a:latin typeface="Courier New" charset="0"/>
              </a:rPr>
              <a:t>return </a:t>
            </a:r>
            <a:r>
              <a:rPr lang="en-US" altLang="x-none" i="1">
                <a:latin typeface="Courier New" charset="0"/>
              </a:rPr>
              <a:t>expression</a:t>
            </a:r>
            <a:r>
              <a:rPr lang="en-US" altLang="x-none">
                <a:latin typeface="Courier New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Its expression must conform to the return type</a:t>
            </a:r>
          </a:p>
        </p:txBody>
      </p:sp>
      <p:sp>
        <p:nvSpPr>
          <p:cNvPr id="7680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Parameters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When a method is called, the </a:t>
            </a:r>
            <a:r>
              <a:rPr lang="en-US" altLang="x-none" i="1"/>
              <a:t>actual parameters</a:t>
            </a:r>
            <a:r>
              <a:rPr lang="en-US" altLang="x-none"/>
              <a:t> in the invocation are copied into the </a:t>
            </a:r>
            <a:r>
              <a:rPr lang="en-US" altLang="x-none" i="1"/>
              <a:t>formal parameters</a:t>
            </a:r>
            <a:r>
              <a:rPr lang="en-US" altLang="x-none"/>
              <a:t> in the method header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68375" y="3863975"/>
            <a:ext cx="7196138" cy="2324100"/>
            <a:chOff x="658" y="2338"/>
            <a:chExt cx="4533" cy="1464"/>
          </a:xfrm>
        </p:grpSpPr>
        <p:sp>
          <p:nvSpPr>
            <p:cNvPr id="77838" name="Text Box 5"/>
            <p:cNvSpPr txBox="1">
              <a:spLocks noChangeArrowheads="1"/>
            </p:cNvSpPr>
            <p:nvPr/>
          </p:nvSpPr>
          <p:spPr bwMode="auto">
            <a:xfrm>
              <a:off x="658" y="2338"/>
              <a:ext cx="45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solidFill>
                    <a:srgbClr val="3366FF"/>
                  </a:solidFill>
                  <a:latin typeface="Courier New" charset="0"/>
                </a:rPr>
                <a:t>char </a:t>
              </a:r>
              <a:r>
                <a:rPr lang="en-US" altLang="x-none" sz="2000" b="1">
                  <a:latin typeface="Courier New" charset="0"/>
                </a:rPr>
                <a:t>calc(</a:t>
              </a:r>
              <a:r>
                <a:rPr lang="en-US" altLang="x-none" sz="2000" b="1">
                  <a:solidFill>
                    <a:srgbClr val="3366FF"/>
                  </a:solidFill>
                  <a:latin typeface="Courier New" charset="0"/>
                </a:rPr>
                <a:t>int </a:t>
              </a:r>
              <a:r>
                <a:rPr lang="en-US" altLang="x-none" sz="2000" b="1">
                  <a:latin typeface="Courier New" charset="0"/>
                </a:rPr>
                <a:t>num1, </a:t>
              </a:r>
              <a:r>
                <a:rPr lang="en-US" altLang="x-none" sz="2000" b="1">
                  <a:solidFill>
                    <a:srgbClr val="3366FF"/>
                  </a:solidFill>
                  <a:latin typeface="Courier New" charset="0"/>
                </a:rPr>
                <a:t>int </a:t>
              </a:r>
              <a:r>
                <a:rPr lang="en-US" altLang="x-none" sz="2000" b="1">
                  <a:latin typeface="Courier New" charset="0"/>
                </a:rPr>
                <a:t>num2, String message)</a:t>
              </a:r>
            </a:p>
          </p:txBody>
        </p:sp>
        <p:sp>
          <p:nvSpPr>
            <p:cNvPr id="77839" name="Text Box 6"/>
            <p:cNvSpPr txBox="1">
              <a:spLocks noChangeArrowheads="1"/>
            </p:cNvSpPr>
            <p:nvPr/>
          </p:nvSpPr>
          <p:spPr bwMode="auto">
            <a:xfrm>
              <a:off x="672" y="2592"/>
              <a:ext cx="3765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Courier New" charset="0"/>
                </a:rPr>
                <a:t>{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Courier New" charset="0"/>
                </a:rPr>
                <a:t>   </a:t>
              </a:r>
              <a:r>
                <a:rPr lang="en-US" altLang="x-none" sz="2000" b="1">
                  <a:solidFill>
                    <a:srgbClr val="3366FF"/>
                  </a:solidFill>
                  <a:latin typeface="Courier New" charset="0"/>
                </a:rPr>
                <a:t>int </a:t>
              </a:r>
              <a:r>
                <a:rPr lang="en-US" altLang="x-none" sz="2000" b="1">
                  <a:latin typeface="Courier New" charset="0"/>
                </a:rPr>
                <a:t>sum = num1 + num2;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Courier New" charset="0"/>
                </a:rPr>
                <a:t>   </a:t>
              </a:r>
              <a:r>
                <a:rPr lang="en-US" altLang="x-none" sz="2000" b="1">
                  <a:solidFill>
                    <a:srgbClr val="3366FF"/>
                  </a:solidFill>
                  <a:latin typeface="Courier New" charset="0"/>
                </a:rPr>
                <a:t>char </a:t>
              </a:r>
              <a:r>
                <a:rPr lang="en-US" altLang="x-none" sz="2000" b="1">
                  <a:latin typeface="Courier New" charset="0"/>
                </a:rPr>
                <a:t>result = message.charAt(sum);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x-none" sz="2000" b="1">
                <a:latin typeface="Courier New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Courier New" charset="0"/>
                </a:rPr>
                <a:t>   </a:t>
              </a:r>
              <a:r>
                <a:rPr lang="en-US" altLang="x-none" sz="2000" b="1">
                  <a:solidFill>
                    <a:srgbClr val="3366FF"/>
                  </a:solidFill>
                  <a:latin typeface="Courier New" charset="0"/>
                </a:rPr>
                <a:t>return </a:t>
              </a:r>
              <a:r>
                <a:rPr lang="en-US" altLang="x-none" sz="2000" b="1">
                  <a:latin typeface="Courier New" charset="0"/>
                </a:rPr>
                <a:t>result;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Courier New" charset="0"/>
                </a:rPr>
                <a:t>}</a:t>
              </a:r>
            </a:p>
          </p:txBody>
        </p:sp>
      </p:grp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600200" y="2590800"/>
            <a:ext cx="5519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latin typeface="Courier New" charset="0"/>
              </a:rPr>
              <a:t>ch = obj.calc(25, count, "Hello");</a:t>
            </a: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685800" y="3429000"/>
            <a:ext cx="7620000" cy="0"/>
          </a:xfrm>
          <a:prstGeom prst="line">
            <a:avLst/>
          </a:prstGeom>
          <a:noFill/>
          <a:ln w="31750">
            <a:solidFill>
              <a:srgbClr val="00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505200" y="3048000"/>
            <a:ext cx="3657600" cy="762000"/>
            <a:chOff x="2352" y="1824"/>
            <a:chExt cx="2304" cy="480"/>
          </a:xfrm>
        </p:grpSpPr>
        <p:cxnSp>
          <p:nvCxnSpPr>
            <p:cNvPr id="77832" name="AutoShape 10"/>
            <p:cNvCxnSpPr>
              <a:cxnSpLocks noChangeShapeType="1"/>
            </p:cNvCxnSpPr>
            <p:nvPr/>
          </p:nvCxnSpPr>
          <p:spPr bwMode="auto">
            <a:xfrm rot="5400000">
              <a:off x="2256" y="1920"/>
              <a:ext cx="480" cy="288"/>
            </a:xfrm>
            <a:prstGeom prst="bentConnector3">
              <a:avLst>
                <a:gd name="adj1" fmla="val 20620"/>
              </a:avLst>
            </a:prstGeom>
            <a:noFill/>
            <a:ln w="31750">
              <a:solidFill>
                <a:srgbClr val="FF0000"/>
              </a:solidFill>
              <a:miter lim="800000"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33" name="AutoShape 11"/>
            <p:cNvCxnSpPr>
              <a:cxnSpLocks noChangeShapeType="1"/>
            </p:cNvCxnSpPr>
            <p:nvPr/>
          </p:nvCxnSpPr>
          <p:spPr bwMode="auto">
            <a:xfrm rot="16200000" flipH="1">
              <a:off x="3000" y="1992"/>
              <a:ext cx="480" cy="144"/>
            </a:xfrm>
            <a:prstGeom prst="bentConnector3">
              <a:avLst>
                <a:gd name="adj1" fmla="val 17287"/>
              </a:avLst>
            </a:prstGeom>
            <a:noFill/>
            <a:ln w="31750">
              <a:solidFill>
                <a:srgbClr val="FF0000"/>
              </a:solidFill>
              <a:miter lim="800000"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7834" name="Group 12"/>
            <p:cNvGrpSpPr>
              <a:grpSpLocks/>
            </p:cNvGrpSpPr>
            <p:nvPr/>
          </p:nvGrpSpPr>
          <p:grpSpPr bwMode="auto">
            <a:xfrm>
              <a:off x="3936" y="1824"/>
              <a:ext cx="720" cy="480"/>
              <a:chOff x="3936" y="1824"/>
              <a:chExt cx="720" cy="480"/>
            </a:xfrm>
          </p:grpSpPr>
          <p:sp>
            <p:nvSpPr>
              <p:cNvPr id="77835" name="Line 13"/>
              <p:cNvSpPr>
                <a:spLocks noChangeShapeType="1"/>
              </p:cNvSpPr>
              <p:nvPr/>
            </p:nvSpPr>
            <p:spPr bwMode="auto">
              <a:xfrm>
                <a:off x="3936" y="1824"/>
                <a:ext cx="0" cy="96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36" name="Line 14"/>
              <p:cNvSpPr>
                <a:spLocks noChangeShapeType="1"/>
              </p:cNvSpPr>
              <p:nvPr/>
            </p:nvSpPr>
            <p:spPr bwMode="auto">
              <a:xfrm flipH="1">
                <a:off x="3936" y="1920"/>
                <a:ext cx="720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37" name="Line 15"/>
              <p:cNvSpPr>
                <a:spLocks noChangeShapeType="1"/>
              </p:cNvSpPr>
              <p:nvPr/>
            </p:nvSpPr>
            <p:spPr bwMode="auto">
              <a:xfrm>
                <a:off x="4656" y="1920"/>
                <a:ext cx="0" cy="384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7831" name="Footer Placeholder 1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utoUpdateAnimBg="0"/>
      <p:bldP spid="389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Local Data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953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As we’ve seen, local variables can be declared inside a method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The formal parameters of a method create </a:t>
            </a:r>
            <a:r>
              <a:rPr lang="en-US" altLang="x-none" i="1"/>
              <a:t>automatic local variables</a:t>
            </a:r>
            <a:r>
              <a:rPr lang="en-US" altLang="x-none"/>
              <a:t> when the method is invoked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When the method finishes, all local variables are destroyed (including the formal parameters)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Keep in mind that instance variables, declared at the class level, exists as long as the object exists</a:t>
            </a:r>
          </a:p>
          <a:p>
            <a:pPr>
              <a:lnSpc>
                <a:spcPct val="90000"/>
              </a:lnSpc>
            </a:pPr>
            <a:endParaRPr lang="en-US" altLang="x-none"/>
          </a:p>
        </p:txBody>
      </p:sp>
      <p:sp>
        <p:nvSpPr>
          <p:cNvPr id="7885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Examples of Classes</a:t>
            </a:r>
          </a:p>
        </p:txBody>
      </p:sp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pic>
        <p:nvPicPr>
          <p:cNvPr id="33795" name="Picture 4" descr="fig04_01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0198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Bank Account Example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4495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Let’s look at another example that demonstrates the implementation details of classes and methods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We’ll represent a bank account by a class named </a:t>
            </a:r>
            <a:r>
              <a:rPr lang="en-US" altLang="x-none">
                <a:latin typeface="Courier New" charset="0"/>
              </a:rPr>
              <a:t>Account</a:t>
            </a:r>
            <a:endParaRPr lang="en-US" altLang="x-none"/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It’s state can include the account number, the current balance, and the name of the owner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An account’s behaviors (or services) include deposits and withdrawals, and adding interest</a:t>
            </a:r>
          </a:p>
        </p:txBody>
      </p:sp>
      <p:sp>
        <p:nvSpPr>
          <p:cNvPr id="7987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Driver Programs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 </a:t>
            </a:r>
            <a:r>
              <a:rPr lang="en-US" altLang="x-none" i="1"/>
              <a:t>driver program </a:t>
            </a:r>
            <a:r>
              <a:rPr lang="en-US" altLang="x-none"/>
              <a:t>drives the use of other, more interesting parts of a program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Driver programs are often used to test other parts of the software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Transactions</a:t>
            </a:r>
            <a:r>
              <a:rPr lang="en-US" altLang="x-none"/>
              <a:t> class contains a </a:t>
            </a:r>
            <a:r>
              <a:rPr lang="en-US" altLang="x-none">
                <a:latin typeface="Courier New" charset="0"/>
              </a:rPr>
              <a:t>main</a:t>
            </a:r>
            <a:r>
              <a:rPr lang="en-US" altLang="x-none"/>
              <a:t> method that drives the use of the </a:t>
            </a:r>
            <a:r>
              <a:rPr lang="en-US" altLang="x-none">
                <a:latin typeface="Courier New" charset="0"/>
              </a:rPr>
              <a:t>Account</a:t>
            </a:r>
            <a:r>
              <a:rPr lang="en-US" altLang="x-none"/>
              <a:t> class, exercising its services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See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Transactions.java </a:t>
            </a:r>
          </a:p>
          <a:p>
            <a:pPr>
              <a:lnSpc>
                <a:spcPct val="90000"/>
              </a:lnSpc>
            </a:pPr>
            <a:r>
              <a:rPr lang="en-US" altLang="x-none"/>
              <a:t>See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Account.java </a:t>
            </a:r>
          </a:p>
        </p:txBody>
      </p:sp>
      <p:sp>
        <p:nvSpPr>
          <p:cNvPr id="8089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81922" name="TextBox 5"/>
          <p:cNvSpPr txBox="1">
            <a:spLocks noChangeArrowheads="1"/>
          </p:cNvSpPr>
          <p:nvPr/>
        </p:nvSpPr>
        <p:spPr bwMode="auto">
          <a:xfrm>
            <a:off x="609600" y="609600"/>
            <a:ext cx="7910513" cy="544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Transactions.java       Author: Lewis/Loftus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creation and use of multiple Account objects.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Transactions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some bank accounts and requests various services.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Account acct1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Account("Ted Murphy", 72354, 102.56);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Account acct2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Account("Jane Smith", 69713, 40.00);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Account acct3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Account("Edward Demsey", 93757, 759.32);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acct1.deposit(25.85);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smithBalance = acct2.deposit(500.00);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System.out.println("Smith balance after deposit: " 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          smithBalance);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82946" name="TextBox 5"/>
          <p:cNvSpPr txBox="1">
            <a:spLocks noChangeArrowheads="1"/>
          </p:cNvSpPr>
          <p:nvPr/>
        </p:nvSpPr>
        <p:spPr bwMode="auto">
          <a:xfrm>
            <a:off x="609600" y="963613"/>
            <a:ext cx="7910513" cy="3508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System.out.println("Smith balance after withdrawal: " +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          acct2.withdraw (430.75, 1.50));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acct1.addInterest();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acct2.addInterest();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acct3.addInterest();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System.out.println(acct1);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System.out.println(acct2);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System.out.println(acct3);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83970" name="TextBox 5"/>
          <p:cNvSpPr txBox="1">
            <a:spLocks noChangeArrowheads="1"/>
          </p:cNvSpPr>
          <p:nvPr/>
        </p:nvSpPr>
        <p:spPr bwMode="auto">
          <a:xfrm>
            <a:off x="609600" y="963613"/>
            <a:ext cx="7910513" cy="3508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Smith balance after withdrawal: " +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          acct2.withdraw (430.75, 1.50));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acct1.addInterest();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acct2.addInterest();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acct3.addInterest();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(acct1);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(acct2);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(acct3);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133600" y="685800"/>
            <a:ext cx="5048250" cy="22780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 u="sng">
                <a:ea typeface="Courier New" charset="0"/>
                <a:cs typeface="Courier New" charset="0"/>
              </a:rPr>
              <a:t>Output</a:t>
            </a:r>
            <a:endParaRPr lang="en-US" altLang="x-none" sz="2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Smith balance after deposit: 540.0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Smith balance after withdrawal: 107.55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72354   Ted Murphy      $132.90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69713   Jane Smith      $111.52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93757   Edward Demsey   $785.90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84994" name="TextBox 5"/>
          <p:cNvSpPr txBox="1">
            <a:spLocks noChangeArrowheads="1"/>
          </p:cNvSpPr>
          <p:nvPr/>
        </p:nvSpPr>
        <p:spPr bwMode="auto">
          <a:xfrm>
            <a:off x="609600" y="180975"/>
            <a:ext cx="7910513" cy="652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Account.java       Author: Lewis/Loftus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a bank account with basic services such as deposit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and withdraw.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java.text.NumberFormat;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Account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final double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RATE = 0.035;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interest rate of 3.5%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long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acctNumber;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double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balance;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String name;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Sets up the account by defining its owner, account number,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and initial balance.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Account(String owner,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long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account,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initial)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name = owner;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acctNumber = account;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balance = initial;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86018" name="TextBox 5"/>
          <p:cNvSpPr txBox="1">
            <a:spLocks noChangeArrowheads="1"/>
          </p:cNvSpPr>
          <p:nvPr/>
        </p:nvSpPr>
        <p:spPr bwMode="auto">
          <a:xfrm>
            <a:off x="609600" y="558800"/>
            <a:ext cx="7910513" cy="523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Deposits the specified amount into the account. Returns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new balance.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double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deposit(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amount)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balance = balance + amount;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balance;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Withdraws the specified amount from the account and applies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the fee. Returns the new balance.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double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withdraw(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amount,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fee)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balance = balance - amount - fee;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balance;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87042" name="TextBox 5"/>
          <p:cNvSpPr txBox="1">
            <a:spLocks noChangeArrowheads="1"/>
          </p:cNvSpPr>
          <p:nvPr/>
        </p:nvSpPr>
        <p:spPr bwMode="auto">
          <a:xfrm>
            <a:off x="609600" y="152400"/>
            <a:ext cx="7910513" cy="6308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Adds interest to the account and returns the new balance.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double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addInterest()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balance += (balance * RATE);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balance;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Returns the current balance of the account.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double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getBalance()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balance;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Returns a one-line description of the account as a string.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String toString()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NumberFormat fmt = NumberFormat.getCurrencyInstance();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(acctNumber + "\t" + name + "\t" + fmt.format(balance));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Bank Account Example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917575" y="1600200"/>
            <a:ext cx="7083425" cy="1600200"/>
            <a:chOff x="912" y="912"/>
            <a:chExt cx="4462" cy="1008"/>
          </a:xfrm>
        </p:grpSpPr>
        <p:sp>
          <p:nvSpPr>
            <p:cNvPr id="88082" name="Rectangle 6"/>
            <p:cNvSpPr>
              <a:spLocks noChangeArrowheads="1"/>
            </p:cNvSpPr>
            <p:nvPr/>
          </p:nvSpPr>
          <p:spPr bwMode="auto">
            <a:xfrm>
              <a:off x="1458" y="960"/>
              <a:ext cx="364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88083" name="Text Box 7"/>
            <p:cNvSpPr txBox="1">
              <a:spLocks noChangeArrowheads="1"/>
            </p:cNvSpPr>
            <p:nvPr/>
          </p:nvSpPr>
          <p:spPr bwMode="auto">
            <a:xfrm>
              <a:off x="912" y="969"/>
              <a:ext cx="5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 b="1">
                  <a:latin typeface="Courier New" charset="0"/>
                </a:rPr>
                <a:t>acct1</a:t>
              </a:r>
            </a:p>
          </p:txBody>
        </p:sp>
        <p:sp>
          <p:nvSpPr>
            <p:cNvPr id="88084" name="AutoShape 8"/>
            <p:cNvSpPr>
              <a:spLocks noChangeArrowheads="1"/>
            </p:cNvSpPr>
            <p:nvPr/>
          </p:nvSpPr>
          <p:spPr bwMode="auto">
            <a:xfrm>
              <a:off x="2110" y="912"/>
              <a:ext cx="1824" cy="1008"/>
            </a:xfrm>
            <a:prstGeom prst="roundRect">
              <a:avLst>
                <a:gd name="adj" fmla="val 16667"/>
              </a:avLst>
            </a:prstGeom>
            <a:solidFill>
              <a:srgbClr val="F5E9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000" b="1">
                <a:latin typeface="Courier New" charset="0"/>
              </a:endParaRPr>
            </a:p>
          </p:txBody>
        </p:sp>
        <p:sp>
          <p:nvSpPr>
            <p:cNvPr id="88085" name="Line 9"/>
            <p:cNvSpPr>
              <a:spLocks noChangeShapeType="1"/>
            </p:cNvSpPr>
            <p:nvPr/>
          </p:nvSpPr>
          <p:spPr bwMode="auto">
            <a:xfrm flipV="1">
              <a:off x="1630" y="10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6" name="Rectangle 10"/>
            <p:cNvSpPr>
              <a:spLocks noChangeArrowheads="1"/>
            </p:cNvSpPr>
            <p:nvPr/>
          </p:nvSpPr>
          <p:spPr bwMode="auto">
            <a:xfrm>
              <a:off x="3186" y="1003"/>
              <a:ext cx="60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 b="1">
                  <a:latin typeface="Courier New" charset="0"/>
                </a:rPr>
                <a:t>72354</a:t>
              </a:r>
              <a:endParaRPr lang="en-US" altLang="x-none" sz="1800"/>
            </a:p>
          </p:txBody>
        </p:sp>
        <p:sp>
          <p:nvSpPr>
            <p:cNvPr id="88087" name="Text Box 11"/>
            <p:cNvSpPr txBox="1">
              <a:spLocks noChangeArrowheads="1"/>
            </p:cNvSpPr>
            <p:nvPr/>
          </p:nvSpPr>
          <p:spPr bwMode="auto">
            <a:xfrm>
              <a:off x="2170" y="1012"/>
              <a:ext cx="9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 b="1">
                  <a:latin typeface="Courier New" charset="0"/>
                </a:rPr>
                <a:t>acctNumber</a:t>
              </a:r>
              <a:endParaRPr lang="en-US" altLang="x-none" sz="2000" b="1">
                <a:latin typeface="Courier New" charset="0"/>
              </a:endParaRPr>
            </a:p>
          </p:txBody>
        </p:sp>
        <p:sp>
          <p:nvSpPr>
            <p:cNvPr id="88088" name="Rectangle 19"/>
            <p:cNvSpPr>
              <a:spLocks noChangeArrowheads="1"/>
            </p:cNvSpPr>
            <p:nvPr/>
          </p:nvSpPr>
          <p:spPr bwMode="auto">
            <a:xfrm>
              <a:off x="3186" y="1296"/>
              <a:ext cx="60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 b="1">
                  <a:latin typeface="Courier New" charset="0"/>
                </a:rPr>
                <a:t>102.56</a:t>
              </a:r>
              <a:endParaRPr lang="en-US" altLang="x-none" sz="1800"/>
            </a:p>
          </p:txBody>
        </p:sp>
        <p:sp>
          <p:nvSpPr>
            <p:cNvPr id="88089" name="Text Box 20"/>
            <p:cNvSpPr txBox="1">
              <a:spLocks noChangeArrowheads="1"/>
            </p:cNvSpPr>
            <p:nvPr/>
          </p:nvSpPr>
          <p:spPr bwMode="auto">
            <a:xfrm>
              <a:off x="2428" y="1305"/>
              <a:ext cx="7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 b="1">
                  <a:latin typeface="Courier New" charset="0"/>
                </a:rPr>
                <a:t>balance</a:t>
              </a:r>
              <a:endParaRPr lang="en-US" altLang="x-none" sz="2000" b="1">
                <a:latin typeface="Courier New" charset="0"/>
              </a:endParaRPr>
            </a:p>
          </p:txBody>
        </p:sp>
        <p:sp>
          <p:nvSpPr>
            <p:cNvPr id="88090" name="Rectangle 21"/>
            <p:cNvSpPr>
              <a:spLocks noChangeArrowheads="1"/>
            </p:cNvSpPr>
            <p:nvPr/>
          </p:nvSpPr>
          <p:spPr bwMode="auto">
            <a:xfrm>
              <a:off x="3186" y="1589"/>
              <a:ext cx="60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88091" name="Text Box 22"/>
            <p:cNvSpPr txBox="1">
              <a:spLocks noChangeArrowheads="1"/>
            </p:cNvSpPr>
            <p:nvPr/>
          </p:nvSpPr>
          <p:spPr bwMode="auto">
            <a:xfrm>
              <a:off x="2686" y="1598"/>
              <a:ext cx="4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 b="1">
                  <a:latin typeface="Courier New" charset="0"/>
                </a:rPr>
                <a:t>name</a:t>
              </a:r>
            </a:p>
          </p:txBody>
        </p:sp>
        <p:sp>
          <p:nvSpPr>
            <p:cNvPr id="88092" name="AutoShape 34"/>
            <p:cNvSpPr>
              <a:spLocks noChangeArrowheads="1"/>
            </p:cNvSpPr>
            <p:nvPr/>
          </p:nvSpPr>
          <p:spPr bwMode="auto">
            <a:xfrm>
              <a:off x="4174" y="1594"/>
              <a:ext cx="1200" cy="230"/>
            </a:xfrm>
            <a:prstGeom prst="roundRect">
              <a:avLst>
                <a:gd name="adj" fmla="val 16667"/>
              </a:avLst>
            </a:prstGeom>
            <a:solidFill>
              <a:srgbClr val="F5E9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000" b="1">
                <a:latin typeface="Courier New" charset="0"/>
              </a:endParaRPr>
            </a:p>
          </p:txBody>
        </p:sp>
        <p:sp>
          <p:nvSpPr>
            <p:cNvPr id="88093" name="Line 35"/>
            <p:cNvSpPr>
              <a:spLocks noChangeShapeType="1"/>
            </p:cNvSpPr>
            <p:nvPr/>
          </p:nvSpPr>
          <p:spPr bwMode="auto">
            <a:xfrm>
              <a:off x="3470" y="1709"/>
              <a:ext cx="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4" name="Text Box 37"/>
            <p:cNvSpPr txBox="1">
              <a:spLocks noChangeArrowheads="1"/>
            </p:cNvSpPr>
            <p:nvPr/>
          </p:nvSpPr>
          <p:spPr bwMode="auto">
            <a:xfrm>
              <a:off x="4200" y="1584"/>
              <a:ext cx="11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 b="1">
                  <a:latin typeface="Courier New" charset="0"/>
                </a:rPr>
                <a:t>"Ted Murphy"</a:t>
              </a:r>
            </a:p>
          </p:txBody>
        </p:sp>
      </p:grp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917575" y="3810000"/>
            <a:ext cx="7083425" cy="1600200"/>
            <a:chOff x="912" y="2304"/>
            <a:chExt cx="4462" cy="1008"/>
          </a:xfrm>
        </p:grpSpPr>
        <p:sp>
          <p:nvSpPr>
            <p:cNvPr id="88069" name="Rectangle 52"/>
            <p:cNvSpPr>
              <a:spLocks noChangeArrowheads="1"/>
            </p:cNvSpPr>
            <p:nvPr/>
          </p:nvSpPr>
          <p:spPr bwMode="auto">
            <a:xfrm>
              <a:off x="1458" y="2352"/>
              <a:ext cx="364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88070" name="Text Box 53"/>
            <p:cNvSpPr txBox="1">
              <a:spLocks noChangeArrowheads="1"/>
            </p:cNvSpPr>
            <p:nvPr/>
          </p:nvSpPr>
          <p:spPr bwMode="auto">
            <a:xfrm>
              <a:off x="912" y="2361"/>
              <a:ext cx="5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 b="1">
                  <a:latin typeface="Courier New" charset="0"/>
                </a:rPr>
                <a:t>acct2</a:t>
              </a:r>
            </a:p>
          </p:txBody>
        </p:sp>
        <p:sp>
          <p:nvSpPr>
            <p:cNvPr id="88071" name="AutoShape 54"/>
            <p:cNvSpPr>
              <a:spLocks noChangeArrowheads="1"/>
            </p:cNvSpPr>
            <p:nvPr/>
          </p:nvSpPr>
          <p:spPr bwMode="auto">
            <a:xfrm>
              <a:off x="2110" y="2304"/>
              <a:ext cx="1824" cy="1008"/>
            </a:xfrm>
            <a:prstGeom prst="roundRect">
              <a:avLst>
                <a:gd name="adj" fmla="val 16667"/>
              </a:avLst>
            </a:prstGeom>
            <a:solidFill>
              <a:srgbClr val="F5E9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000" b="1">
                <a:latin typeface="Courier New" charset="0"/>
              </a:endParaRPr>
            </a:p>
          </p:txBody>
        </p:sp>
        <p:sp>
          <p:nvSpPr>
            <p:cNvPr id="88072" name="Line 55"/>
            <p:cNvSpPr>
              <a:spLocks noChangeShapeType="1"/>
            </p:cNvSpPr>
            <p:nvPr/>
          </p:nvSpPr>
          <p:spPr bwMode="auto">
            <a:xfrm flipV="1">
              <a:off x="1630" y="247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3" name="Rectangle 56"/>
            <p:cNvSpPr>
              <a:spLocks noChangeArrowheads="1"/>
            </p:cNvSpPr>
            <p:nvPr/>
          </p:nvSpPr>
          <p:spPr bwMode="auto">
            <a:xfrm>
              <a:off x="3186" y="2395"/>
              <a:ext cx="60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 b="1">
                  <a:latin typeface="Courier New" charset="0"/>
                </a:rPr>
                <a:t>69713</a:t>
              </a:r>
              <a:endParaRPr lang="en-US" altLang="x-none" sz="1800"/>
            </a:p>
          </p:txBody>
        </p:sp>
        <p:sp>
          <p:nvSpPr>
            <p:cNvPr id="88074" name="Text Box 57"/>
            <p:cNvSpPr txBox="1">
              <a:spLocks noChangeArrowheads="1"/>
            </p:cNvSpPr>
            <p:nvPr/>
          </p:nvSpPr>
          <p:spPr bwMode="auto">
            <a:xfrm>
              <a:off x="2170" y="2404"/>
              <a:ext cx="9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 b="1">
                  <a:latin typeface="Courier New" charset="0"/>
                </a:rPr>
                <a:t>acctNumber</a:t>
              </a:r>
              <a:endParaRPr lang="en-US" altLang="x-none" sz="2000" b="1">
                <a:latin typeface="Courier New" charset="0"/>
              </a:endParaRPr>
            </a:p>
          </p:txBody>
        </p:sp>
        <p:sp>
          <p:nvSpPr>
            <p:cNvPr id="88075" name="Rectangle 58"/>
            <p:cNvSpPr>
              <a:spLocks noChangeArrowheads="1"/>
            </p:cNvSpPr>
            <p:nvPr/>
          </p:nvSpPr>
          <p:spPr bwMode="auto">
            <a:xfrm>
              <a:off x="3186" y="2688"/>
              <a:ext cx="60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 b="1">
                  <a:latin typeface="Courier New" charset="0"/>
                </a:rPr>
                <a:t>40.00</a:t>
              </a:r>
              <a:endParaRPr lang="en-US" altLang="x-none" sz="1800"/>
            </a:p>
          </p:txBody>
        </p:sp>
        <p:sp>
          <p:nvSpPr>
            <p:cNvPr id="88076" name="Text Box 59"/>
            <p:cNvSpPr txBox="1">
              <a:spLocks noChangeArrowheads="1"/>
            </p:cNvSpPr>
            <p:nvPr/>
          </p:nvSpPr>
          <p:spPr bwMode="auto">
            <a:xfrm>
              <a:off x="2428" y="2697"/>
              <a:ext cx="7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 b="1">
                  <a:latin typeface="Courier New" charset="0"/>
                </a:rPr>
                <a:t>balance</a:t>
              </a:r>
              <a:endParaRPr lang="en-US" altLang="x-none" sz="2000" b="1">
                <a:latin typeface="Courier New" charset="0"/>
              </a:endParaRPr>
            </a:p>
          </p:txBody>
        </p:sp>
        <p:sp>
          <p:nvSpPr>
            <p:cNvPr id="88077" name="Rectangle 60"/>
            <p:cNvSpPr>
              <a:spLocks noChangeArrowheads="1"/>
            </p:cNvSpPr>
            <p:nvPr/>
          </p:nvSpPr>
          <p:spPr bwMode="auto">
            <a:xfrm>
              <a:off x="3186" y="2981"/>
              <a:ext cx="60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88078" name="Text Box 61"/>
            <p:cNvSpPr txBox="1">
              <a:spLocks noChangeArrowheads="1"/>
            </p:cNvSpPr>
            <p:nvPr/>
          </p:nvSpPr>
          <p:spPr bwMode="auto">
            <a:xfrm>
              <a:off x="2686" y="2990"/>
              <a:ext cx="4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 b="1">
                  <a:latin typeface="Courier New" charset="0"/>
                </a:rPr>
                <a:t>name</a:t>
              </a:r>
            </a:p>
          </p:txBody>
        </p:sp>
        <p:sp>
          <p:nvSpPr>
            <p:cNvPr id="88079" name="AutoShape 62"/>
            <p:cNvSpPr>
              <a:spLocks noChangeArrowheads="1"/>
            </p:cNvSpPr>
            <p:nvPr/>
          </p:nvSpPr>
          <p:spPr bwMode="auto">
            <a:xfrm>
              <a:off x="4174" y="2986"/>
              <a:ext cx="1200" cy="230"/>
            </a:xfrm>
            <a:prstGeom prst="roundRect">
              <a:avLst>
                <a:gd name="adj" fmla="val 16667"/>
              </a:avLst>
            </a:prstGeom>
            <a:solidFill>
              <a:srgbClr val="F5E9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000" b="1">
                <a:latin typeface="Courier New" charset="0"/>
              </a:endParaRPr>
            </a:p>
          </p:txBody>
        </p:sp>
        <p:sp>
          <p:nvSpPr>
            <p:cNvPr id="88080" name="Line 63"/>
            <p:cNvSpPr>
              <a:spLocks noChangeShapeType="1"/>
            </p:cNvSpPr>
            <p:nvPr/>
          </p:nvSpPr>
          <p:spPr bwMode="auto">
            <a:xfrm>
              <a:off x="3470" y="3101"/>
              <a:ext cx="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1" name="Text Box 64"/>
            <p:cNvSpPr txBox="1">
              <a:spLocks noChangeArrowheads="1"/>
            </p:cNvSpPr>
            <p:nvPr/>
          </p:nvSpPr>
          <p:spPr bwMode="auto">
            <a:xfrm>
              <a:off x="4200" y="2976"/>
              <a:ext cx="11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 b="1">
                  <a:latin typeface="Courier New" charset="0"/>
                </a:rPr>
                <a:t>"Jane Smith"</a:t>
              </a:r>
            </a:p>
          </p:txBody>
        </p:sp>
      </p:grpSp>
      <p:sp>
        <p:nvSpPr>
          <p:cNvPr id="88068" name="Footer Placeholder 3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Bank Account Example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572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There are some improvements that can be made to the </a:t>
            </a:r>
            <a:r>
              <a:rPr lang="en-US" altLang="x-none">
                <a:latin typeface="Courier New" charset="0"/>
              </a:rPr>
              <a:t>Account</a:t>
            </a:r>
            <a:r>
              <a:rPr lang="en-US" altLang="x-none"/>
              <a:t> class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Formal getters and setters could have been defined for all data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design of some methods could also be more robust, such as verifying that the </a:t>
            </a:r>
            <a:r>
              <a:rPr lang="en-US" altLang="x-none">
                <a:latin typeface="Courier New" charset="0"/>
              </a:rPr>
              <a:t>amount</a:t>
            </a:r>
            <a:r>
              <a:rPr lang="en-US" altLang="x-none"/>
              <a:t> parameter to the </a:t>
            </a:r>
            <a:r>
              <a:rPr lang="en-US" altLang="x-none">
                <a:latin typeface="Courier New" charset="0"/>
              </a:rPr>
              <a:t>withdraw</a:t>
            </a:r>
            <a:r>
              <a:rPr lang="en-US" altLang="x-none"/>
              <a:t> method is positive</a:t>
            </a:r>
          </a:p>
        </p:txBody>
      </p:sp>
      <p:sp>
        <p:nvSpPr>
          <p:cNvPr id="8909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Classes and Objects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Recall from our overview of objects in Chapter 1 that an object has </a:t>
            </a:r>
            <a:r>
              <a:rPr lang="en-US" altLang="x-none" i="1"/>
              <a:t>state</a:t>
            </a:r>
            <a:r>
              <a:rPr lang="en-US" altLang="x-none"/>
              <a:t> and </a:t>
            </a:r>
            <a:r>
              <a:rPr lang="en-US" altLang="x-none" i="1"/>
              <a:t>behavior</a:t>
            </a:r>
            <a:endParaRPr lang="en-US" altLang="x-none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x-none"/>
              <a:t>Consider a six-sided die (singular of dice)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x-none"/>
              <a:t>Its state can be defined as which face is showing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Its primary behavior is that it can be rolled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x-none"/>
              <a:t>We represent a die by designing a class called </a:t>
            </a:r>
            <a:r>
              <a:rPr lang="en-US" altLang="x-none">
                <a:latin typeface="Courier New" charset="0"/>
              </a:rPr>
              <a:t>Die</a:t>
            </a:r>
            <a:r>
              <a:rPr lang="en-US" altLang="x-none"/>
              <a:t> that models this state and behavior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The class serves as the blueprint for a die object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x-none"/>
              <a:t>We can then instantiate as many die objects as we need for any particular program</a:t>
            </a: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Constructors Revisited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0292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Note that a constructor has no return type specified in the method header, not even </a:t>
            </a:r>
            <a:r>
              <a:rPr lang="en-US" altLang="x-none">
                <a:latin typeface="Courier New" charset="0"/>
              </a:rPr>
              <a:t>void</a:t>
            </a:r>
            <a:endParaRPr lang="en-US" altLang="x-none"/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 common error is to put a return type on a constructor, which makes it a “regular” method that happens to have the same name as the class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The programmer does not have to define a constructor for a class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Each class has a </a:t>
            </a:r>
            <a:r>
              <a:rPr lang="en-US" altLang="x-none" i="1"/>
              <a:t>default constructor</a:t>
            </a:r>
            <a:r>
              <a:rPr lang="en-US" altLang="x-none"/>
              <a:t> that accepts no parameters</a:t>
            </a:r>
          </a:p>
        </p:txBody>
      </p:sp>
      <p:sp>
        <p:nvSpPr>
          <p:cNvPr id="9011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911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91139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86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How do we express which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Account</a:t>
            </a:r>
            <a:r>
              <a:rPr lang="en-US" altLang="x-none"/>
              <a:t> object's balance is updated when a deposit is made?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921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92163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86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How do we express which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Account</a:t>
            </a:r>
            <a:r>
              <a:rPr lang="en-US" altLang="x-none"/>
              <a:t> object's balance is updated when a deposit is made?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2190750"/>
            <a:ext cx="76962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altLang="x-none"/>
              <a:t>Each account is referenced by an object reference variable: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Account myAcct = new Account(…);</a:t>
            </a:r>
            <a:endParaRPr lang="en-US" altLang="x-none"/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altLang="x-none"/>
              <a:t>and when a method is called, you call it through a particular object: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myAcct.deposit(50);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667000" y="1524000"/>
            <a:ext cx="39147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Anatomy of a Class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Encapsulation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Anatomy of a Method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Arcs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Images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Graphical User Interfaces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Text Fields</a:t>
            </a:r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1828800" y="324485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93188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  <p:bldP spid="6246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Arcs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In Chapter 3 we explored basic shapes: lines, rectangles, circles, and ellipses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In JavaFX, an arc is defined as a portion of an ellipse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Like an ellipse, the first four parameters to the Arc constructor specify the center point (x and y) as well as the radii along the horizontal and vertical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Two additional parameters specify the portion of the ellipse that define the arc</a:t>
            </a:r>
          </a:p>
        </p:txBody>
      </p:sp>
      <p:sp>
        <p:nvSpPr>
          <p:cNvPr id="9421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Arcs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pPr>
              <a:spcBef>
                <a:spcPct val="70000"/>
              </a:spcBef>
              <a:defRPr/>
            </a:pPr>
            <a:r>
              <a:rPr lang="en-US" altLang="x-none" dirty="0" smtClean="0"/>
              <a:t>The Arc constructor:</a:t>
            </a:r>
            <a:endParaRPr lang="en-US" altLang="x-none" dirty="0"/>
          </a:p>
          <a:p>
            <a:pPr marL="0" indent="0" algn="ctr">
              <a:spcBef>
                <a:spcPct val="70000"/>
              </a:spcBef>
              <a:buFontTx/>
              <a:buNone/>
              <a:defRPr/>
            </a:pP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Arc(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centerX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centerY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radiusX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radiusY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startAngle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arcLength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  <a:endParaRPr lang="en-US" altLang="x-none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70000"/>
              </a:spcBef>
              <a:defRPr/>
            </a:pPr>
            <a:r>
              <a:rPr lang="en-US" altLang="x-none" dirty="0" smtClean="0"/>
              <a:t>The </a:t>
            </a:r>
            <a:r>
              <a:rPr lang="en-US" altLang="x-none" i="1" dirty="0" smtClean="0"/>
              <a:t>start angle </a:t>
            </a:r>
            <a:r>
              <a:rPr lang="en-US" altLang="x-none" dirty="0" smtClean="0"/>
              <a:t>is where the arc begins relative to the horizontal</a:t>
            </a:r>
          </a:p>
          <a:p>
            <a:pPr>
              <a:spcBef>
                <a:spcPct val="70000"/>
              </a:spcBef>
              <a:defRPr/>
            </a:pPr>
            <a:r>
              <a:rPr lang="en-US" altLang="x-none" dirty="0" smtClean="0"/>
              <a:t>The </a:t>
            </a:r>
            <a:r>
              <a:rPr lang="en-US" altLang="x-none" i="1" dirty="0" smtClean="0"/>
              <a:t>arc length </a:t>
            </a:r>
            <a:r>
              <a:rPr lang="en-US" altLang="x-none" dirty="0" smtClean="0"/>
              <a:t>is the angle that defines how big the arc is</a:t>
            </a:r>
          </a:p>
          <a:p>
            <a:pPr>
              <a:spcBef>
                <a:spcPct val="70000"/>
              </a:spcBef>
              <a:defRPr/>
            </a:pPr>
            <a:r>
              <a:rPr lang="en-US" altLang="x-none" dirty="0" smtClean="0"/>
              <a:t>Both angles are specified in degrees</a:t>
            </a:r>
            <a:endParaRPr lang="en-US" altLang="x-none" dirty="0"/>
          </a:p>
        </p:txBody>
      </p:sp>
      <p:sp>
        <p:nvSpPr>
          <p:cNvPr id="9523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Arcs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pPr>
              <a:spcBef>
                <a:spcPct val="70000"/>
              </a:spcBef>
              <a:defRPr/>
            </a:pPr>
            <a:r>
              <a:rPr lang="en-US" altLang="x-none" dirty="0"/>
              <a:t>A</a:t>
            </a:r>
            <a:r>
              <a:rPr lang="en-US" altLang="x-none" dirty="0" smtClean="0"/>
              <a:t>n arc whose underlying ellipse is centered at (150, 100), a horizontal radius of 70 and a vertical radius of 30, a start angle of 45 and a arc length of 90:</a:t>
            </a:r>
            <a:endParaRPr lang="en-US" altLang="x-none" dirty="0"/>
          </a:p>
          <a:p>
            <a:pPr marL="0" indent="0" algn="ctr">
              <a:spcBef>
                <a:spcPct val="70000"/>
              </a:spcBef>
              <a:buFontTx/>
              <a:buNone/>
              <a:defRPr/>
            </a:pP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Arc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myArc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dirty="0">
                <a:latin typeface="Courier New" charset="0"/>
                <a:ea typeface="Courier New" charset="0"/>
                <a:cs typeface="Courier New" charset="0"/>
              </a:rPr>
              <a:t>= new 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Arc(150, 100, 70, 30, 45, 90);</a:t>
            </a:r>
            <a:endParaRPr lang="en-US" altLang="x-none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9625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pic>
        <p:nvPicPr>
          <p:cNvPr id="962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02088"/>
            <a:ext cx="52578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Arcs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48006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/>
              <a:t>An arc also has an </a:t>
            </a:r>
            <a:r>
              <a:rPr lang="en-US" altLang="x-none" i="1"/>
              <a:t>arc type</a:t>
            </a:r>
            <a:r>
              <a:rPr lang="en-US" altLang="x-none"/>
              <a:t>:</a:t>
            </a:r>
          </a:p>
          <a:p>
            <a:pPr>
              <a:spcBef>
                <a:spcPct val="70000"/>
              </a:spcBef>
            </a:pPr>
            <a:endParaRPr lang="en-US" altLang="x-none"/>
          </a:p>
          <a:p>
            <a:pPr>
              <a:spcBef>
                <a:spcPct val="70000"/>
              </a:spcBef>
            </a:pPr>
            <a:endParaRPr lang="en-US" altLang="x-none"/>
          </a:p>
          <a:p>
            <a:pPr>
              <a:spcBef>
                <a:spcPct val="70000"/>
              </a:spcBef>
            </a:pPr>
            <a:endParaRPr lang="en-US" altLang="x-none"/>
          </a:p>
          <a:p>
            <a:pPr>
              <a:spcBef>
                <a:spcPct val="70000"/>
              </a:spcBef>
            </a:pPr>
            <a:endParaRPr lang="en-US" altLang="x-none"/>
          </a:p>
          <a:p>
            <a:pPr>
              <a:spcBef>
                <a:spcPct val="70000"/>
              </a:spcBef>
            </a:pPr>
            <a:r>
              <a:rPr lang="en-US" altLang="x-none"/>
              <a:t>See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ArcDisplay.java</a:t>
            </a:r>
          </a:p>
        </p:txBody>
      </p:sp>
      <p:sp>
        <p:nvSpPr>
          <p:cNvPr id="9728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14400" y="1836738"/>
          <a:ext cx="7467600" cy="2508251"/>
        </p:xfrm>
        <a:graphic>
          <a:graphicData uri="http://schemas.openxmlformats.org/drawingml/2006/table">
            <a:tbl>
              <a:tblPr/>
              <a:tblGrid>
                <a:gridCol w="2362200"/>
                <a:gridCol w="5105400"/>
              </a:tblGrid>
              <a:tr h="7762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ArcType.OPEN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The curve along the ellipse edge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762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ArcType.CHORD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End points are connected by a straight line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556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ArcType.ROUND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End points are connected to the center point of the ellipse, forming a rounded “pie” piece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98306" name="TextBox 5"/>
          <p:cNvSpPr txBox="1">
            <a:spLocks noChangeArrowheads="1"/>
          </p:cNvSpPr>
          <p:nvPr/>
        </p:nvSpPr>
        <p:spPr bwMode="auto">
          <a:xfrm>
            <a:off x="381000" y="152400"/>
            <a:ext cx="8382000" cy="63094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javafx.application.Application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javafx.scene.Scene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javafx.scene.Group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javafx.scene.paint.Color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javafx.scene.shape.Arc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javafx.scene.shape.ArcType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javafx.scene.shape.Ellipse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javafx.stage.Stage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</a:t>
            </a:r>
            <a:r>
              <a:rPr lang="en-US" altLang="x-none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ArcDisplay.java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      Author: Lewis/Loftus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Demonstrates the use of the JavaFX Arc class.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</a:br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ArcDisplay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Application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Draws three arcs based on the same underlying ellipse.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start(Stage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primaryStage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        Ellipse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backgroundEllipse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= new Ellipse(250, 150, 170, 100);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backgroundEllipse.setFill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(null);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backgroundEllipse.setStroke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Color.GRAY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backgroundEllipse.getStrokeDashArray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().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addAll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(5.0, 5.0);</a:t>
            </a:r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99330" name="TextBox 5"/>
          <p:cNvSpPr txBox="1">
            <a:spLocks noChangeArrowheads="1"/>
          </p:cNvSpPr>
          <p:nvPr/>
        </p:nvSpPr>
        <p:spPr bwMode="auto">
          <a:xfrm>
            <a:off x="381000" y="274638"/>
            <a:ext cx="8382000" cy="5668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Arc arc1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Arc(250, 150, 170, 100, 90, 90);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arc1.setType(ArcType.OPEN);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arc1.setStroke(Color.RED);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arc1.setFill(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Arc arc2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Arc(250, 150, 170, 100, 20, 50);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arc2.setType(ArcType.ROUND);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arc2.setStroke(Color.GREEN);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arc2.setFill(Color.GREEN);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Arc arc3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Arc(250, 150, 170, 100, 230, 130);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arc3.setType(ArcType.CHORD);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arc3.setStroke(Color.BLUE);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arc3.setFill(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Group root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Group(backgroundEllipse, arc1, arc2, arc3);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Scene(root, 500, 300, Color.LIGHTYELLOW);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primaryStage.setTitle("Arc Display");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primaryStage.setScene(scene);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primaryStage.show();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Classes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4191000"/>
          </a:xfrm>
        </p:spPr>
        <p:txBody>
          <a:bodyPr/>
          <a:lstStyle/>
          <a:p>
            <a:r>
              <a:rPr lang="en-US" altLang="x-none"/>
              <a:t>A class can contain data declarations and method declarations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752600" y="2286000"/>
            <a:ext cx="2971800" cy="3810000"/>
            <a:chOff x="864" y="1488"/>
            <a:chExt cx="1872" cy="2400"/>
          </a:xfrm>
        </p:grpSpPr>
        <p:sp>
          <p:nvSpPr>
            <p:cNvPr id="35851" name="AutoShape 5"/>
            <p:cNvSpPr>
              <a:spLocks noChangeArrowheads="1"/>
            </p:cNvSpPr>
            <p:nvPr/>
          </p:nvSpPr>
          <p:spPr bwMode="auto">
            <a:xfrm>
              <a:off x="864" y="1488"/>
              <a:ext cx="1872" cy="2400"/>
            </a:xfrm>
            <a:prstGeom prst="flowChartAlternateProcess">
              <a:avLst/>
            </a:prstGeom>
            <a:solidFill>
              <a:srgbClr val="F5E985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5852" name="Rectangle 6"/>
            <p:cNvSpPr>
              <a:spLocks noChangeArrowheads="1"/>
            </p:cNvSpPr>
            <p:nvPr/>
          </p:nvSpPr>
          <p:spPr bwMode="auto">
            <a:xfrm>
              <a:off x="1056" y="2160"/>
              <a:ext cx="1104" cy="4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5853" name="Rectangle 7"/>
            <p:cNvSpPr>
              <a:spLocks noChangeArrowheads="1"/>
            </p:cNvSpPr>
            <p:nvPr/>
          </p:nvSpPr>
          <p:spPr bwMode="auto">
            <a:xfrm>
              <a:off x="1056" y="2712"/>
              <a:ext cx="110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5854" name="Rectangle 8"/>
            <p:cNvSpPr>
              <a:spLocks noChangeArrowheads="1"/>
            </p:cNvSpPr>
            <p:nvPr/>
          </p:nvSpPr>
          <p:spPr bwMode="auto">
            <a:xfrm>
              <a:off x="1056" y="3120"/>
              <a:ext cx="1104" cy="5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5855" name="Text Box 9"/>
            <p:cNvSpPr txBox="1">
              <a:spLocks noChangeArrowheads="1"/>
            </p:cNvSpPr>
            <p:nvPr/>
          </p:nvSpPr>
          <p:spPr bwMode="auto">
            <a:xfrm>
              <a:off x="1008" y="1632"/>
              <a:ext cx="1585" cy="404"/>
            </a:xfrm>
            <a:prstGeom prst="rect">
              <a:avLst/>
            </a:prstGeom>
            <a:solidFill>
              <a:srgbClr val="F5E9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 b="1">
                  <a:latin typeface="Courier New" charset="0"/>
                </a:rPr>
                <a:t>int size, weight;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 b="1">
                  <a:latin typeface="Courier New" charset="0"/>
                </a:rPr>
                <a:t>char category;</a:t>
              </a:r>
              <a:endParaRPr lang="en-US" altLang="x-none" sz="2400">
                <a:latin typeface="Times New Roman" charset="0"/>
              </a:endParaRPr>
            </a:p>
          </p:txBody>
        </p:sp>
      </p:grp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686425" y="2590800"/>
            <a:ext cx="2693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Verdana" charset="0"/>
              </a:rPr>
              <a:t>Data declarations</a:t>
            </a:r>
            <a:endParaRPr lang="en-US" altLang="x-none" sz="2400">
              <a:solidFill>
                <a:srgbClr val="008000"/>
              </a:solidFill>
              <a:latin typeface="Verdana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259388" y="4343400"/>
            <a:ext cx="308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Verdana" charset="0"/>
              </a:rPr>
              <a:t>Method declarations</a:t>
            </a:r>
            <a:endParaRPr lang="en-US" altLang="x-none" sz="2400">
              <a:solidFill>
                <a:srgbClr val="008000"/>
              </a:solidFill>
              <a:latin typeface="Verdana" charset="0"/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H="1">
            <a:off x="4419600" y="2819400"/>
            <a:ext cx="12954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962400" y="3352800"/>
            <a:ext cx="1143000" cy="2438400"/>
            <a:chOff x="2256" y="2064"/>
            <a:chExt cx="960" cy="1536"/>
          </a:xfrm>
        </p:grpSpPr>
        <p:sp>
          <p:nvSpPr>
            <p:cNvPr id="35849" name="AutoShape 14"/>
            <p:cNvSpPr>
              <a:spLocks/>
            </p:cNvSpPr>
            <p:nvPr/>
          </p:nvSpPr>
          <p:spPr bwMode="auto">
            <a:xfrm>
              <a:off x="2256" y="2064"/>
              <a:ext cx="528" cy="1536"/>
            </a:xfrm>
            <a:prstGeom prst="rightBrace">
              <a:avLst>
                <a:gd name="adj1" fmla="val 24242"/>
                <a:gd name="adj2" fmla="val 50000"/>
              </a:avLst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5850" name="Line 15"/>
            <p:cNvSpPr>
              <a:spLocks noChangeShapeType="1"/>
            </p:cNvSpPr>
            <p:nvPr/>
          </p:nvSpPr>
          <p:spPr bwMode="auto">
            <a:xfrm flipH="1">
              <a:off x="2784" y="2832"/>
              <a:ext cx="432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8" name="Footer Placeholder 1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utoUpdateAnimBg="0"/>
      <p:bldP spid="15371" grpId="0" autoUpdateAnimBg="0"/>
      <p:bldP spid="1537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100354" name="TextBox 5"/>
          <p:cNvSpPr txBox="1">
            <a:spLocks noChangeArrowheads="1"/>
          </p:cNvSpPr>
          <p:nvPr/>
        </p:nvSpPr>
        <p:spPr bwMode="auto">
          <a:xfrm>
            <a:off x="381000" y="274638"/>
            <a:ext cx="8382000" cy="5668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Arc arc1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Arc(250, 150, 170, 100, 90, 90);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arc1.setType(ArcType.OPEN);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arc1.setStroke(Color.RED);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arc1.setFill(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Arc arc2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Arc(250, 150, 170, 100, 20, 50);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arc2.setType(ArcType.ROUND);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arc2.setStroke(Color.GREEN);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arc2.setFill(Color.GREEN);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Arc arc3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Arc(250, 150, 170, 100, 230, 130);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arc3.setType(ArcType.CHORD);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arc3.setStroke(Color.BLUE);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arc3.setFill(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Group root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Group(backgroundEllipse, arc1, arc2, arc3);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Scene(root, 500, 300, Color.LIGHTYELLOW);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primaryStage.setTitle("Arc Display");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primaryStage.setScene(scene);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primaryStage.show();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96963" y="228600"/>
            <a:ext cx="6950075" cy="4664075"/>
            <a:chOff x="1096963" y="228600"/>
            <a:chExt cx="6950075" cy="4664075"/>
          </a:xfrm>
        </p:grpSpPr>
        <p:sp>
          <p:nvSpPr>
            <p:cNvPr id="100355" name="TextBox 4"/>
            <p:cNvSpPr txBox="1">
              <a:spLocks noChangeArrowheads="1"/>
            </p:cNvSpPr>
            <p:nvPr/>
          </p:nvSpPr>
          <p:spPr bwMode="auto">
            <a:xfrm>
              <a:off x="1096963" y="228600"/>
              <a:ext cx="6950075" cy="4664075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endParaRPr lang="en-US" altLang="x-none" sz="2400" b="1">
                <a:latin typeface="Courier New" charset="0"/>
                <a:ea typeface="Courier New" charset="0"/>
                <a:cs typeface="Courier New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endParaRPr lang="en-US" altLang="x-none" sz="2400" b="1">
                <a:latin typeface="Courier New" charset="0"/>
                <a:ea typeface="Courier New" charset="0"/>
                <a:cs typeface="Courier New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x-none" sz="2400" b="1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100356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7000" y="533400"/>
              <a:ext cx="6350000" cy="408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667000" y="1447800"/>
            <a:ext cx="39147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Anatomy of a Class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Encapsulation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Anatomy of a Method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Arcs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Images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Graphical User Interfaces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Text Fields</a:t>
            </a:r>
          </a:p>
        </p:txBody>
      </p: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1828800" y="37338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101380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utoUpdateAnimBg="0"/>
      <p:bldP spid="7475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Images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The JavaFX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Image</a:t>
            </a:r>
            <a:r>
              <a:rPr lang="en-US" altLang="x-none"/>
              <a:t> class is used to load an image from a file or URL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Supported formats:  jpeg, gif, and png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To display an image, use an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altLang="x-none"/>
              <a:t> object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An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Image</a:t>
            </a:r>
            <a:r>
              <a:rPr lang="en-US" altLang="x-none"/>
              <a:t> object cannot be added to a container directly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See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ImageDisplay.java</a:t>
            </a:r>
          </a:p>
        </p:txBody>
      </p:sp>
      <p:sp>
        <p:nvSpPr>
          <p:cNvPr id="10240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103426" name="TextBox 5"/>
          <p:cNvSpPr txBox="1">
            <a:spLocks noChangeArrowheads="1"/>
          </p:cNvSpPr>
          <p:nvPr/>
        </p:nvSpPr>
        <p:spPr bwMode="auto">
          <a:xfrm>
            <a:off x="381000" y="152400"/>
            <a:ext cx="8382000" cy="63094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javafx.application.Application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javafx.geometry.Rectangle2D;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javafx.scene.Scene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javafx.scene.image.Image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javafx.scene.image.ImageView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javafx.scene.layout.StackPane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javafx.stage.Stage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  <a:b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</a:b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</a:t>
            </a:r>
            <a:r>
              <a:rPr lang="en-US" altLang="x-none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ImageDisplay.java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      Author: Lewis/Loftus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Demonstrates a the use of Image and </a:t>
            </a:r>
            <a:r>
              <a:rPr lang="en-US" altLang="x-none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objects.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</a:b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ImageDisplay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Application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Displays an image centered in a window.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start(Stage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primaryStage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        Image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img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Image("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gull.jpg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");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imgView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img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StackPane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pane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StackPane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imgView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pane.setStyle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("-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fx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-background-color: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cornsilk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");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104450" name="TextBox 5"/>
          <p:cNvSpPr txBox="1">
            <a:spLocks noChangeArrowheads="1"/>
          </p:cNvSpPr>
          <p:nvPr/>
        </p:nvSpPr>
        <p:spPr bwMode="auto">
          <a:xfrm>
            <a:off x="381000" y="381000"/>
            <a:ext cx="83820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Scene(pane, 500, 350);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primaryStage.setTitle("Image Display");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primaryStage.setScene(scene);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primaryStage.show();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105474" name="TextBox 5"/>
          <p:cNvSpPr txBox="1">
            <a:spLocks noChangeArrowheads="1"/>
          </p:cNvSpPr>
          <p:nvPr/>
        </p:nvSpPr>
        <p:spPr bwMode="auto">
          <a:xfrm>
            <a:off x="381000" y="381000"/>
            <a:ext cx="83820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Scene(pane, 500, 350);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primaryStage.setTitle("Image Display");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primaryStage.setScene(scene);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primaryStage.show();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96963" y="228600"/>
            <a:ext cx="6950075" cy="5211763"/>
            <a:chOff x="1096963" y="228600"/>
            <a:chExt cx="6950075" cy="5211763"/>
          </a:xfrm>
        </p:grpSpPr>
        <p:sp>
          <p:nvSpPr>
            <p:cNvPr id="105475" name="TextBox 4"/>
            <p:cNvSpPr txBox="1">
              <a:spLocks noChangeArrowheads="1"/>
            </p:cNvSpPr>
            <p:nvPr/>
          </p:nvSpPr>
          <p:spPr bwMode="auto">
            <a:xfrm>
              <a:off x="1096963" y="228600"/>
              <a:ext cx="6950075" cy="521176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endParaRPr lang="en-US" altLang="x-none" sz="2400" b="1">
                <a:latin typeface="Courier New" charset="0"/>
                <a:ea typeface="Courier New" charset="0"/>
                <a:cs typeface="Courier New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endParaRPr lang="en-US" altLang="x-none" sz="2400" b="1">
                <a:latin typeface="Courier New" charset="0"/>
                <a:ea typeface="Courier New" charset="0"/>
                <a:cs typeface="Courier New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x-none" sz="2400" b="1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105476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7000" y="533400"/>
              <a:ext cx="6350000" cy="472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Layout Panes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This example uses a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StackPane</a:t>
            </a:r>
            <a:r>
              <a:rPr lang="en-US" altLang="x-none"/>
              <a:t> instead of a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Group</a:t>
            </a:r>
            <a:r>
              <a:rPr lang="en-US" altLang="x-none"/>
              <a:t> as the root node of the scene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>
                <a:ea typeface="Courier New" charset="0"/>
                <a:cs typeface="Courier New" charset="0"/>
              </a:rPr>
              <a:t>A stack pane is a JavaFX </a:t>
            </a:r>
            <a:r>
              <a:rPr lang="en-US" altLang="x-none" i="1">
                <a:ea typeface="Courier New" charset="0"/>
                <a:cs typeface="Courier New" charset="0"/>
              </a:rPr>
              <a:t>layout pane </a:t>
            </a:r>
            <a:r>
              <a:rPr lang="en-US" altLang="x-none">
                <a:ea typeface="Courier New" charset="0"/>
                <a:cs typeface="Courier New" charset="0"/>
              </a:rPr>
              <a:t>(one of several), which governs how its contents are presented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>
                <a:ea typeface="Courier New" charset="0"/>
                <a:cs typeface="Courier New" charset="0"/>
              </a:rPr>
              <a:t>A stack pane stacks its nodes on top of each other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>
                <a:ea typeface="Courier New" charset="0"/>
                <a:cs typeface="Courier New" charset="0"/>
              </a:rPr>
              <a:t>Since the image view is the only node in the pane, the stack pane simply serves to keep the image centered in the window</a:t>
            </a:r>
          </a:p>
        </p:txBody>
      </p:sp>
      <p:sp>
        <p:nvSpPr>
          <p:cNvPr id="10649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Layout Panes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The background color of a layout pane is set using a call to the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setStyle</a:t>
            </a:r>
            <a:r>
              <a:rPr lang="en-US" altLang="x-none"/>
              <a:t> method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>
                <a:ea typeface="Courier New" charset="0"/>
                <a:cs typeface="Courier New" charset="0"/>
              </a:rPr>
              <a:t>The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setStyle</a:t>
            </a:r>
            <a:r>
              <a:rPr lang="en-US" altLang="x-none">
                <a:ea typeface="Courier New" charset="0"/>
                <a:cs typeface="Courier New" charset="0"/>
              </a:rPr>
              <a:t> method accepts a string that can specify various style properties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>
                <a:ea typeface="Courier New" charset="0"/>
                <a:cs typeface="Courier New" charset="0"/>
              </a:rPr>
              <a:t>The notation used for JavaFX style properties are similar to cascading style sheets (CSS), used to specify the look of HTML elements on a Web page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>
                <a:ea typeface="Courier New" charset="0"/>
                <a:cs typeface="Courier New" charset="0"/>
              </a:rPr>
              <a:t>JavaFX style property names begin with the prefix “-fx-”</a:t>
            </a:r>
          </a:p>
        </p:txBody>
      </p:sp>
      <p:sp>
        <p:nvSpPr>
          <p:cNvPr id="10752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Images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x-none" dirty="0" smtClean="0"/>
              <a:t>The parameter to the 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Image</a:t>
            </a:r>
            <a:r>
              <a:rPr lang="en-US" altLang="x-none" dirty="0" smtClean="0"/>
              <a:t> constructor can include a pathname:</a:t>
            </a:r>
          </a:p>
          <a:p>
            <a:pPr marL="0" indent="0" algn="ctr"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Image logo = new Image("</a:t>
            </a:r>
            <a:r>
              <a:rPr lang="en-US" altLang="x-none" sz="2400" dirty="0" err="1" smtClean="0">
                <a:latin typeface="Courier New" charset="0"/>
                <a:ea typeface="Courier New" charset="0"/>
                <a:cs typeface="Courier New" charset="0"/>
              </a:rPr>
              <a:t>myPix</a:t>
            </a: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altLang="x-none" sz="2400" dirty="0" err="1" smtClean="0">
                <a:latin typeface="Courier New" charset="0"/>
                <a:ea typeface="Courier New" charset="0"/>
                <a:cs typeface="Courier New" charset="0"/>
              </a:rPr>
              <a:t>smallLogo.png</a:t>
            </a:r>
            <a:r>
              <a:rPr lang="en-US" altLang="x-none" sz="2400" dirty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x-none" dirty="0" smtClean="0">
                <a:ea typeface="Courier New" charset="0"/>
                <a:cs typeface="Courier New" charset="0"/>
              </a:rPr>
              <a:t>It can also be a URL:</a:t>
            </a:r>
          </a:p>
          <a:p>
            <a:pPr marL="0" indent="0" algn="ctr"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altLang="x-none" sz="1800" dirty="0" smtClean="0">
                <a:latin typeface="Courier New" charset="0"/>
                <a:ea typeface="Courier New" charset="0"/>
                <a:cs typeface="Courier New" charset="0"/>
              </a:rPr>
              <a:t>Image logo = new Image("http://</a:t>
            </a:r>
            <a:r>
              <a:rPr lang="en-US" altLang="x-none" sz="1800" dirty="0" err="1" smtClean="0">
                <a:latin typeface="Courier New" charset="0"/>
                <a:ea typeface="Courier New" charset="0"/>
                <a:cs typeface="Courier New" charset="0"/>
              </a:rPr>
              <a:t>example.com</a:t>
            </a:r>
            <a:r>
              <a:rPr lang="en-US" altLang="x-none" sz="1800" dirty="0" smtClean="0">
                <a:latin typeface="Courier New" charset="0"/>
                <a:ea typeface="Courier New" charset="0"/>
                <a:cs typeface="Courier New" charset="0"/>
              </a:rPr>
              <a:t>/images/</a:t>
            </a:r>
            <a:r>
              <a:rPr lang="en-US" altLang="x-none" sz="1800" dirty="0" err="1" smtClean="0">
                <a:latin typeface="Courier New" charset="0"/>
                <a:ea typeface="Courier New" charset="0"/>
                <a:cs typeface="Courier New" charset="0"/>
              </a:rPr>
              <a:t>bio.jpg</a:t>
            </a:r>
            <a:r>
              <a:rPr lang="en-US" altLang="x-none" sz="1800" dirty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altLang="x-none" sz="1800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</p:txBody>
      </p:sp>
      <p:sp>
        <p:nvSpPr>
          <p:cNvPr id="10854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Viewports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2514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A </a:t>
            </a:r>
            <a:r>
              <a:rPr lang="en-US" altLang="x-none" i="1"/>
              <a:t>viewport</a:t>
            </a:r>
            <a:r>
              <a:rPr lang="en-US" altLang="x-none"/>
              <a:t> is a rectangular area that restricts the pixels displayed in an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ImageView</a:t>
            </a:r>
            <a:endParaRPr lang="en-US" altLang="x-none" sz="1800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>
                <a:ea typeface="Courier New" charset="0"/>
                <a:cs typeface="Courier New" charset="0"/>
              </a:rPr>
              <a:t>It is defined by a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Rectangle2D</a:t>
            </a:r>
            <a:r>
              <a:rPr lang="en-US" altLang="x-none">
                <a:ea typeface="Courier New" charset="0"/>
                <a:cs typeface="Courier New" charset="0"/>
              </a:rPr>
              <a:t> object:</a:t>
            </a:r>
          </a:p>
          <a:p>
            <a:pPr algn="ctr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altLang="x-none" sz="2000">
                <a:latin typeface="Courier New" charset="0"/>
                <a:ea typeface="Courier New" charset="0"/>
                <a:cs typeface="Courier New" charset="0"/>
              </a:rPr>
              <a:t>imgView.setViewport(new Rectangle2D(200, 80, 70, 60));</a:t>
            </a:r>
            <a:endParaRPr lang="en-US" altLang="x-none" sz="2000"/>
          </a:p>
        </p:txBody>
      </p:sp>
      <p:sp>
        <p:nvSpPr>
          <p:cNvPr id="10957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pic>
        <p:nvPicPr>
          <p:cNvPr id="1095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75050"/>
            <a:ext cx="51816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Classes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4953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values of the data define the state of an object created from the class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functionality of the methods define the behaviors of the object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For our </a:t>
            </a:r>
            <a:r>
              <a:rPr lang="en-US" altLang="x-none">
                <a:latin typeface="Courier New" charset="0"/>
              </a:rPr>
              <a:t>Die</a:t>
            </a:r>
            <a:r>
              <a:rPr lang="en-US" altLang="x-none"/>
              <a:t> class, we might declare an integer called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faceValue </a:t>
            </a:r>
            <a:r>
              <a:rPr lang="en-US" altLang="x-none"/>
              <a:t>that represents the current value showing on the face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One of the methods would “roll” the die by setting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faceValue </a:t>
            </a:r>
            <a:r>
              <a:rPr lang="en-US" altLang="x-none"/>
              <a:t>to a random number between one and six</a:t>
            </a: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667000" y="1471613"/>
            <a:ext cx="39147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Anatomy of a Class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Encapsulation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Anatomy of a Method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Arcs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Images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Graphical User Interfaces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Text Fields</a:t>
            </a:r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auto">
          <a:xfrm>
            <a:off x="1828800" y="4291013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110596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Graphical User Interfaces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A Graphical User Interface (GUI) in Java is created with at least three kinds of objects: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altLang="x-none" sz="2800"/>
              <a:t>controls, events, and event handlers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A </a:t>
            </a:r>
            <a:r>
              <a:rPr lang="en-US" altLang="x-none" i="1"/>
              <a:t>control</a:t>
            </a:r>
            <a:r>
              <a:rPr lang="en-US" altLang="x-none"/>
              <a:t> is a screen element that displays information or allows the user to interact with the program: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altLang="x-none" sz="2800"/>
              <a:t>labels, buttons, text fields, sliders, etc.</a:t>
            </a:r>
          </a:p>
        </p:txBody>
      </p:sp>
      <p:sp>
        <p:nvSpPr>
          <p:cNvPr id="11161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Graphical User Interfaces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An </a:t>
            </a:r>
            <a:r>
              <a:rPr lang="en-US" altLang="x-none" i="1"/>
              <a:t>event</a:t>
            </a:r>
            <a:r>
              <a:rPr lang="en-US" altLang="x-none"/>
              <a:t> is an object that represents some activity to which we may want to respond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For example, we may want our program to perform some action when the following occurs: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graphical button is pressed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x-none"/>
              <a:t>a slider is dragged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x-none"/>
              <a:t>the mouse is moved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the mouse is dragged 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the mouse button is clicked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a keyboard key is pressed</a:t>
            </a:r>
          </a:p>
        </p:txBody>
      </p:sp>
      <p:sp>
        <p:nvSpPr>
          <p:cNvPr id="11264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Graphical User Interfaces</a:t>
            </a:r>
          </a:p>
        </p:txBody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419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The Java API contains several classes that represent typical events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Controls, such as a button, generate (or fire) an event when it occurs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We set up an </a:t>
            </a:r>
            <a:r>
              <a:rPr lang="en-US" altLang="x-none" i="1"/>
              <a:t>event handler </a:t>
            </a:r>
            <a:r>
              <a:rPr lang="en-US" altLang="x-none"/>
              <a:t>object to respond to an event when it occurs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We design event handlers to take whatever actions are appropriate when an event occurs</a:t>
            </a:r>
          </a:p>
        </p:txBody>
      </p:sp>
      <p:sp>
        <p:nvSpPr>
          <p:cNvPr id="11366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Graphical User Interfaces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347788" y="1828800"/>
            <a:ext cx="2466975" cy="2441575"/>
            <a:chOff x="950" y="1152"/>
            <a:chExt cx="1554" cy="1538"/>
          </a:xfrm>
        </p:grpSpPr>
        <p:sp>
          <p:nvSpPr>
            <p:cNvPr id="114699" name="AutoShape 4"/>
            <p:cNvSpPr>
              <a:spLocks noChangeArrowheads="1"/>
            </p:cNvSpPr>
            <p:nvPr/>
          </p:nvSpPr>
          <p:spPr bwMode="auto">
            <a:xfrm>
              <a:off x="1259" y="1152"/>
              <a:ext cx="912" cy="1008"/>
            </a:xfrm>
            <a:prstGeom prst="flowChartProcess">
              <a:avLst/>
            </a:prstGeom>
            <a:solidFill>
              <a:srgbClr val="F5E985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Times New Roman" charset="0"/>
                </a:rPr>
                <a:t>Control</a:t>
              </a:r>
              <a:endParaRPr lang="en-US" altLang="x-none" sz="2400">
                <a:latin typeface="Times New Roman" charset="0"/>
              </a:endParaRPr>
            </a:p>
          </p:txBody>
        </p:sp>
        <p:sp>
          <p:nvSpPr>
            <p:cNvPr id="114700" name="Text Box 5"/>
            <p:cNvSpPr txBox="1">
              <a:spLocks noChangeArrowheads="1"/>
            </p:cNvSpPr>
            <p:nvPr/>
          </p:nvSpPr>
          <p:spPr bwMode="auto">
            <a:xfrm>
              <a:off x="950" y="2244"/>
              <a:ext cx="155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solidFill>
                    <a:srgbClr val="008000"/>
                  </a:solidFill>
                  <a:latin typeface="Arial Unicode MS" charset="0"/>
                </a:rPr>
                <a:t>A control object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solidFill>
                    <a:srgbClr val="008000"/>
                  </a:solidFill>
                  <a:latin typeface="Arial Unicode MS" charset="0"/>
                </a:rPr>
                <a:t>generates an event</a:t>
              </a:r>
              <a:endParaRPr lang="en-US" altLang="x-none" sz="2400">
                <a:solidFill>
                  <a:srgbClr val="008000"/>
                </a:solidFill>
                <a:latin typeface="Arial Unicode MS" charset="0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67238" y="1828800"/>
            <a:ext cx="3676650" cy="2747963"/>
            <a:chOff x="2978" y="1152"/>
            <a:chExt cx="2316" cy="1731"/>
          </a:xfrm>
        </p:grpSpPr>
        <p:sp>
          <p:nvSpPr>
            <p:cNvPr id="114697" name="AutoShape 7"/>
            <p:cNvSpPr>
              <a:spLocks noChangeArrowheads="1"/>
            </p:cNvSpPr>
            <p:nvPr/>
          </p:nvSpPr>
          <p:spPr bwMode="auto">
            <a:xfrm>
              <a:off x="3707" y="1152"/>
              <a:ext cx="912" cy="1008"/>
            </a:xfrm>
            <a:prstGeom prst="flowChartProcess">
              <a:avLst/>
            </a:prstGeom>
            <a:solidFill>
              <a:srgbClr val="F5E985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Times New Roman" charset="0"/>
                </a:rPr>
                <a:t>Event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Times New Roman" charset="0"/>
                </a:rPr>
                <a:t>Handler</a:t>
              </a:r>
              <a:endParaRPr lang="en-US" altLang="x-none" sz="2400">
                <a:latin typeface="Times New Roman" charset="0"/>
              </a:endParaRPr>
            </a:p>
          </p:txBody>
        </p:sp>
        <p:sp>
          <p:nvSpPr>
            <p:cNvPr id="114698" name="Text Box 8"/>
            <p:cNvSpPr txBox="1">
              <a:spLocks noChangeArrowheads="1"/>
            </p:cNvSpPr>
            <p:nvPr/>
          </p:nvSpPr>
          <p:spPr bwMode="auto">
            <a:xfrm>
              <a:off x="2978" y="2243"/>
              <a:ext cx="2316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solidFill>
                    <a:srgbClr val="008000"/>
                  </a:solidFill>
                  <a:latin typeface="Arial Unicode MS" charset="0"/>
                </a:rPr>
                <a:t>A corresponding event handler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solidFill>
                    <a:srgbClr val="008000"/>
                  </a:solidFill>
                  <a:latin typeface="Arial Unicode MS" charset="0"/>
                </a:rPr>
                <a:t>is designed to respond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solidFill>
                    <a:srgbClr val="008000"/>
                  </a:solidFill>
                  <a:latin typeface="Arial Unicode MS" charset="0"/>
                </a:rPr>
                <a:t>to the event</a:t>
              </a:r>
              <a:endParaRPr lang="en-US" altLang="x-none" sz="2400">
                <a:solidFill>
                  <a:srgbClr val="008000"/>
                </a:solidFill>
                <a:latin typeface="Arial Unicode MS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362325" y="1524000"/>
            <a:ext cx="2209800" cy="838200"/>
            <a:chOff x="2219" y="960"/>
            <a:chExt cx="1392" cy="528"/>
          </a:xfrm>
        </p:grpSpPr>
        <p:sp>
          <p:nvSpPr>
            <p:cNvPr id="114695" name="Line 10"/>
            <p:cNvSpPr>
              <a:spLocks noChangeShapeType="1"/>
            </p:cNvSpPr>
            <p:nvPr/>
          </p:nvSpPr>
          <p:spPr bwMode="auto">
            <a:xfrm>
              <a:off x="2219" y="1488"/>
              <a:ext cx="1392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96" name="AutoShape 11"/>
            <p:cNvSpPr>
              <a:spLocks noChangeArrowheads="1"/>
            </p:cNvSpPr>
            <p:nvPr/>
          </p:nvSpPr>
          <p:spPr bwMode="auto">
            <a:xfrm>
              <a:off x="2640" y="960"/>
              <a:ext cx="528" cy="432"/>
            </a:xfrm>
            <a:prstGeom prst="flowChartProcess">
              <a:avLst/>
            </a:prstGeom>
            <a:solidFill>
              <a:srgbClr val="F5E985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 b="1">
                  <a:latin typeface="Times New Roman" charset="0"/>
                </a:rPr>
                <a:t>Event</a:t>
              </a:r>
              <a:endParaRPr lang="en-US" altLang="x-none" sz="2400">
                <a:latin typeface="Times New Roman" charset="0"/>
              </a:endParaRPr>
            </a:p>
          </p:txBody>
        </p:sp>
      </p:grp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2030413" y="4856163"/>
            <a:ext cx="49704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When the event occurs, the control calls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the appropriate method of the listener,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passing an object that describes the event</a:t>
            </a:r>
            <a:endParaRPr lang="en-US" altLang="x-none" sz="2400">
              <a:solidFill>
                <a:srgbClr val="008000"/>
              </a:solidFill>
              <a:latin typeface="Arial Unicode MS" charset="0"/>
            </a:endParaRPr>
          </a:p>
        </p:txBody>
      </p:sp>
      <p:sp>
        <p:nvSpPr>
          <p:cNvPr id="114694" name="Footer Placeholder 1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2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Graphical User Interfaces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/>
              <a:t>A JavaFX </a:t>
            </a:r>
            <a:r>
              <a:rPr lang="en-US" altLang="x-none" i="1"/>
              <a:t>button</a:t>
            </a:r>
            <a:r>
              <a:rPr lang="en-US" altLang="x-none"/>
              <a:t> is defined by the </a:t>
            </a:r>
            <a:r>
              <a:rPr lang="en-US" altLang="x-none">
                <a:latin typeface="Courier New" charset="0"/>
              </a:rPr>
              <a:t>Button</a:t>
            </a:r>
            <a:r>
              <a:rPr lang="en-US" altLang="x-none"/>
              <a:t> class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It generates an </a:t>
            </a:r>
            <a:r>
              <a:rPr lang="en-US" altLang="x-none" i="1"/>
              <a:t>action event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PushCounter</a:t>
            </a:r>
            <a:r>
              <a:rPr lang="en-US" altLang="x-none"/>
              <a:t> example displays a button that increments a counter each time it is pushed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See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PushCounter.java</a:t>
            </a:r>
          </a:p>
        </p:txBody>
      </p:sp>
      <p:sp>
        <p:nvSpPr>
          <p:cNvPr id="11571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116738" name="TextBox 5"/>
          <p:cNvSpPr txBox="1">
            <a:spLocks noChangeArrowheads="1"/>
          </p:cNvSpPr>
          <p:nvPr/>
        </p:nvSpPr>
        <p:spPr bwMode="auto">
          <a:xfrm>
            <a:off x="381000" y="304800"/>
            <a:ext cx="8458200" cy="5578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javafx.application.Application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buFontTx/>
              <a:buNone/>
            </a:pP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javafx.event.ActionEvent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buFontTx/>
              <a:buNone/>
            </a:pP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javafx.geometry.Pos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buFontTx/>
              <a:buNone/>
            </a:pP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javafx.scene.Scene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buFontTx/>
              <a:buNone/>
            </a:pP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javafx.scene.control.Button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buFontTx/>
              <a:buNone/>
            </a:pP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javafx.scene.text.Text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buFontTx/>
              <a:buNone/>
            </a:pP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javafx.scene.layout.FlowPane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buFontTx/>
              <a:buNone/>
            </a:pP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javafx.stage.Stage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buFontTx/>
              <a:buNone/>
            </a:pP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pPr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</a:t>
            </a:r>
            <a:r>
              <a:rPr lang="en-US" altLang="x-none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PushCounter.java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      Author: Lewis/Loftus</a:t>
            </a:r>
          </a:p>
          <a:p>
            <a:pPr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Demonstrates JavaFX buttons and event handlers.</a:t>
            </a:r>
          </a:p>
          <a:p>
            <a:pPr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pPr>
              <a:buFontTx/>
              <a:buNone/>
            </a:pP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buFontTx/>
              <a:buNone/>
            </a:pP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PushCounter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Application</a:t>
            </a:r>
          </a:p>
          <a:p>
            <a:pPr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count;</a:t>
            </a:r>
          </a:p>
          <a:p>
            <a:pPr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Text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countText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117762" name="TextBox 5"/>
          <p:cNvSpPr txBox="1">
            <a:spLocks noChangeArrowheads="1"/>
          </p:cNvSpPr>
          <p:nvPr/>
        </p:nvSpPr>
        <p:spPr bwMode="auto">
          <a:xfrm>
            <a:off x="381000" y="304800"/>
            <a:ext cx="8458200" cy="640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buFontTx/>
              <a:buNone/>
            </a:pPr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ts val="10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Presents a GUI containing a button and text that displays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how many times the button is pushed.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start(Stage primaryStage)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count = 0;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countText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Text("Pushes: 0");</a:t>
            </a:r>
          </a:p>
          <a:p>
            <a:pPr>
              <a:spcBef>
                <a:spcPts val="10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ts val="10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Button push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Button("Push Me!");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push.setOnAction(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this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::processButtonPress);</a:t>
            </a:r>
          </a:p>
          <a:p>
            <a:pPr>
              <a:spcBef>
                <a:spcPts val="10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ts val="10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FlowPane pane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FlowPane(push, countText);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pane.setAlignment(Pos.CENTER);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pane.setHgap(20);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pane.setStyle("-fx-background-color: cyan");</a:t>
            </a:r>
          </a:p>
          <a:p>
            <a:pPr>
              <a:spcBef>
                <a:spcPts val="10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ts val="10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Scene(pane, 300, 100);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primaryStage.setTitle("Push Counter");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primaryStage.setScene(scene);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primaryStage.show();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pPr>
              <a:buFontTx/>
              <a:buNone/>
            </a:pPr>
            <a:endParaRPr lang="en-US" altLang="x-none" sz="1400" b="1">
              <a:solidFill>
                <a:srgbClr val="800000"/>
              </a:solidFill>
              <a:ea typeface="Courier New" charset="0"/>
              <a:cs typeface="Courier New" charset="0"/>
            </a:endParaRPr>
          </a:p>
          <a:p>
            <a:pPr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118786" name="TextBox 5"/>
          <p:cNvSpPr txBox="1">
            <a:spLocks noChangeArrowheads="1"/>
          </p:cNvSpPr>
          <p:nvPr/>
        </p:nvSpPr>
        <p:spPr bwMode="auto">
          <a:xfrm>
            <a:off x="381000" y="304800"/>
            <a:ext cx="8458200" cy="320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pPr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pPr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Updates the counter and text when the button is pushed.</a:t>
            </a:r>
          </a:p>
          <a:p>
            <a:pPr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pPr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processButtonPress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ActionEvent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event)</a:t>
            </a:r>
          </a:p>
          <a:p>
            <a:pPr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pPr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        count++;</a:t>
            </a:r>
          </a:p>
          <a:p>
            <a:pPr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countText.setText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("Pushes: " + count);</a:t>
            </a:r>
          </a:p>
          <a:p>
            <a:pPr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pPr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119810" name="TextBox 5"/>
          <p:cNvSpPr txBox="1">
            <a:spLocks noChangeArrowheads="1"/>
          </p:cNvSpPr>
          <p:nvPr/>
        </p:nvSpPr>
        <p:spPr bwMode="auto">
          <a:xfrm>
            <a:off x="381000" y="304800"/>
            <a:ext cx="8458200" cy="320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pPr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pPr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Updates the counter and text when the button is pushed.</a:t>
            </a:r>
          </a:p>
          <a:p>
            <a:pPr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pPr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processButtonPress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ActionEvent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event)</a:t>
            </a:r>
          </a:p>
          <a:p>
            <a:pPr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pPr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        count++;</a:t>
            </a:r>
          </a:p>
          <a:p>
            <a:pPr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countText.setText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("Pushes: " + count);</a:t>
            </a:r>
          </a:p>
          <a:p>
            <a:pPr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pPr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0" y="200025"/>
            <a:ext cx="4389438" cy="2103438"/>
            <a:chOff x="2286000" y="200025"/>
            <a:chExt cx="4389438" cy="2103438"/>
          </a:xfrm>
        </p:grpSpPr>
        <p:sp>
          <p:nvSpPr>
            <p:cNvPr id="119811" name="TextBox 5"/>
            <p:cNvSpPr txBox="1">
              <a:spLocks noChangeArrowheads="1"/>
            </p:cNvSpPr>
            <p:nvPr/>
          </p:nvSpPr>
          <p:spPr bwMode="auto">
            <a:xfrm>
              <a:off x="2286000" y="200025"/>
              <a:ext cx="4389438" cy="210343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endParaRPr lang="en-US" altLang="x-none" sz="1600" b="1">
                <a:latin typeface="Courier New" charset="0"/>
                <a:ea typeface="Courier New" charset="0"/>
                <a:cs typeface="Courier New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endParaRPr lang="en-US" altLang="x-none" sz="1600" b="1">
                <a:latin typeface="Courier New" charset="0"/>
                <a:ea typeface="Courier New" charset="0"/>
                <a:cs typeface="Courier New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endParaRPr lang="en-US" altLang="x-none" sz="1600" b="1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11981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457200"/>
              <a:ext cx="3810000" cy="154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Classes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4343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We’ll want to design the </a:t>
            </a:r>
            <a:r>
              <a:rPr lang="en-US" altLang="x-none">
                <a:latin typeface="Courier New" charset="0"/>
              </a:rPr>
              <a:t>Die</a:t>
            </a:r>
            <a:r>
              <a:rPr lang="en-US" altLang="x-none"/>
              <a:t> class so that it is a versatile and reusable resource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Any given program will probably not use all operations of a given class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See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RollingDice.java </a:t>
            </a:r>
          </a:p>
          <a:p>
            <a:pPr>
              <a:lnSpc>
                <a:spcPct val="90000"/>
              </a:lnSpc>
            </a:pPr>
            <a:r>
              <a:rPr lang="en-US" altLang="x-none"/>
              <a:t>See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Die.java </a:t>
            </a: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Graphical User Interfaces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/>
              <a:t>A call to the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setOnAction</a:t>
            </a:r>
            <a:r>
              <a:rPr lang="en-US" altLang="x-none"/>
              <a:t> method sets up the relationship between the button that generates the event and the event handler that responds to it</a:t>
            </a:r>
          </a:p>
          <a:p>
            <a:pPr>
              <a:spcBef>
                <a:spcPct val="70000"/>
              </a:spcBef>
            </a:pPr>
            <a:r>
              <a:rPr lang="en-US" altLang="x-none">
                <a:ea typeface="Courier New" charset="0"/>
                <a:cs typeface="Courier New" charset="0"/>
              </a:rPr>
              <a:t>This example uses a </a:t>
            </a:r>
            <a:r>
              <a:rPr lang="en-US" altLang="x-none" i="1">
                <a:ea typeface="Courier New" charset="0"/>
                <a:cs typeface="Courier New" charset="0"/>
              </a:rPr>
              <a:t>method reference </a:t>
            </a:r>
            <a:r>
              <a:rPr lang="en-US" altLang="x-none">
                <a:ea typeface="Courier New" charset="0"/>
                <a:cs typeface="Courier New" charset="0"/>
              </a:rPr>
              <a:t>(using the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::</a:t>
            </a:r>
            <a:r>
              <a:rPr lang="en-US" altLang="x-none">
                <a:ea typeface="Courier New" charset="0"/>
                <a:cs typeface="Courier New" charset="0"/>
              </a:rPr>
              <a:t> operator) to specify the event handler method</a:t>
            </a:r>
          </a:p>
          <a:p>
            <a:pPr>
              <a:spcBef>
                <a:spcPct val="70000"/>
              </a:spcBef>
            </a:pPr>
            <a:r>
              <a:rPr lang="en-US" altLang="x-none">
                <a:ea typeface="Courier New" charset="0"/>
                <a:cs typeface="Courier New" charset="0"/>
              </a:rPr>
              <a:t>The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this</a:t>
            </a:r>
            <a:r>
              <a:rPr lang="en-US" altLang="x-none">
                <a:ea typeface="Courier New" charset="0"/>
                <a:cs typeface="Courier New" charset="0"/>
              </a:rPr>
              <a:t> reference indicates that the event handler method is in the same class</a:t>
            </a:r>
          </a:p>
          <a:p>
            <a:pPr>
              <a:spcBef>
                <a:spcPct val="70000"/>
              </a:spcBef>
            </a:pPr>
            <a:r>
              <a:rPr lang="en-US" altLang="x-none">
                <a:ea typeface="Courier New" charset="0"/>
                <a:cs typeface="Courier New" charset="0"/>
              </a:rPr>
              <a:t>So the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PushCounter</a:t>
            </a:r>
            <a:r>
              <a:rPr lang="en-US" altLang="x-none">
                <a:ea typeface="Courier New" charset="0"/>
                <a:cs typeface="Courier New" charset="0"/>
              </a:rPr>
              <a:t> class also represents the event handler for this program</a:t>
            </a:r>
          </a:p>
        </p:txBody>
      </p:sp>
      <p:sp>
        <p:nvSpPr>
          <p:cNvPr id="12083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Graphical User Interfaces</a:t>
            </a:r>
          </a:p>
        </p:txBody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/>
              <a:t>The event handler method can be called whatever you want, but must accept an ActionEvent object as a parmeter</a:t>
            </a:r>
          </a:p>
          <a:p>
            <a:pPr>
              <a:spcBef>
                <a:spcPct val="70000"/>
              </a:spcBef>
            </a:pPr>
            <a:r>
              <a:rPr lang="en-US" altLang="x-none">
                <a:ea typeface="Courier New" charset="0"/>
                <a:cs typeface="Courier New" charset="0"/>
              </a:rPr>
              <a:t>In this example, the event handler method increments the counter and updates the text object</a:t>
            </a:r>
          </a:p>
          <a:p>
            <a:pPr>
              <a:spcBef>
                <a:spcPct val="70000"/>
              </a:spcBef>
            </a:pPr>
            <a:r>
              <a:rPr lang="en-US" altLang="x-none">
                <a:ea typeface="Courier New" charset="0"/>
                <a:cs typeface="Courier New" charset="0"/>
              </a:rPr>
              <a:t>The counter and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Text</a:t>
            </a:r>
            <a:r>
              <a:rPr lang="en-US" altLang="x-none">
                <a:ea typeface="Courier New" charset="0"/>
                <a:cs typeface="Courier New" charset="0"/>
              </a:rPr>
              <a:t> object are declared at the class level so that both methods can use them</a:t>
            </a:r>
          </a:p>
        </p:txBody>
      </p:sp>
      <p:sp>
        <p:nvSpPr>
          <p:cNvPr id="12185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Graphical User Interfaces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 dirty="0"/>
              <a:t>In this example, a </a:t>
            </a:r>
            <a:r>
              <a:rPr lang="en-US" altLang="x-none" dirty="0" err="1">
                <a:latin typeface="Courier New" charset="0"/>
                <a:ea typeface="Courier New" charset="0"/>
                <a:cs typeface="Courier New" charset="0"/>
              </a:rPr>
              <a:t>FlowPane</a:t>
            </a:r>
            <a:r>
              <a:rPr lang="en-US" altLang="x-none" dirty="0"/>
              <a:t> is used as the root node of the scene</a:t>
            </a:r>
          </a:p>
          <a:p>
            <a:pPr>
              <a:spcBef>
                <a:spcPct val="70000"/>
              </a:spcBef>
            </a:pPr>
            <a:r>
              <a:rPr lang="en-US" altLang="x-none" dirty="0">
                <a:ea typeface="Courier New" charset="0"/>
                <a:cs typeface="Courier New" charset="0"/>
              </a:rPr>
              <a:t>A flow pane is another layout pane, which displays its contents horizontally in rows or vertically in columns</a:t>
            </a:r>
          </a:p>
          <a:p>
            <a:pPr>
              <a:spcBef>
                <a:spcPct val="70000"/>
              </a:spcBef>
            </a:pPr>
            <a:r>
              <a:rPr lang="en-US" altLang="x-none" dirty="0">
                <a:ea typeface="Courier New" charset="0"/>
                <a:cs typeface="Courier New" charset="0"/>
              </a:rPr>
              <a:t>A gap of 20 pixels is established between elements on a row using the </a:t>
            </a:r>
            <a:r>
              <a:rPr lang="en-US" altLang="x-none" dirty="0" err="1">
                <a:latin typeface="Courier New" charset="0"/>
                <a:ea typeface="Courier New" charset="0"/>
                <a:cs typeface="Courier New" charset="0"/>
              </a:rPr>
              <a:t>setHGap</a:t>
            </a:r>
            <a:r>
              <a:rPr lang="en-US" altLang="x-none" dirty="0">
                <a:ea typeface="Courier New" charset="0"/>
                <a:cs typeface="Courier New" charset="0"/>
              </a:rPr>
              <a:t> method</a:t>
            </a:r>
          </a:p>
        </p:txBody>
      </p:sp>
      <p:sp>
        <p:nvSpPr>
          <p:cNvPr id="12288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Alternate Event Handlers</a:t>
            </a:r>
            <a:endParaRPr lang="en-US" altLang="x-none" dirty="0"/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1828800"/>
          </a:xfrm>
        </p:spPr>
        <p:txBody>
          <a:bodyPr/>
          <a:lstStyle/>
          <a:p>
            <a:pPr>
              <a:spcBef>
                <a:spcPct val="70000"/>
              </a:spcBef>
              <a:spcAft>
                <a:spcPts val="1200"/>
              </a:spcAft>
            </a:pPr>
            <a:r>
              <a:rPr lang="en-US" altLang="x-none" dirty="0"/>
              <a:t>Instead of using a method reference, the event handler could be specified using a separate class that implements the </a:t>
            </a:r>
            <a:r>
              <a:rPr lang="en-US" altLang="x-none" dirty="0" err="1">
                <a:latin typeface="Courier New" charset="0"/>
                <a:ea typeface="Courier New" charset="0"/>
                <a:cs typeface="Courier New" charset="0"/>
              </a:rPr>
              <a:t>EventHandler</a:t>
            </a:r>
            <a:r>
              <a:rPr lang="en-US" altLang="x-none" dirty="0"/>
              <a:t> interface</a:t>
            </a:r>
            <a:r>
              <a:rPr lang="en-US" altLang="x-none" dirty="0" smtClean="0"/>
              <a:t>:</a:t>
            </a:r>
            <a:endParaRPr lang="en-US" altLang="x-none" sz="16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2390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42900" y="2743200"/>
            <a:ext cx="8458200" cy="25603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70000"/>
              </a:spcBef>
              <a:buFontTx/>
              <a:buNone/>
            </a:pPr>
            <a:r>
              <a:rPr lang="en-US" altLang="x-none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ButtonHandler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implements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EventHandler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&lt;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ActionEvent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&gt;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altLang="x-none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handle(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ActionEvent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 event)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    {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        count++;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countText.setText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("Pushes: " + count);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>
              <a:buFontTx/>
              <a:buNone/>
            </a:pP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Alternate Event Handlers</a:t>
            </a:r>
            <a:endParaRPr lang="en-US" altLang="x-none" dirty="0"/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x-none" dirty="0" smtClean="0">
                <a:ea typeface="Courier New" charset="0"/>
                <a:cs typeface="Courier New" charset="0"/>
              </a:rPr>
              <a:t>The event handler class could be defined as public in a separate file or as a private inner class in the same file</a:t>
            </a:r>
          </a:p>
          <a:p>
            <a:pPr>
              <a:spcBef>
                <a:spcPts val="1200"/>
              </a:spcBef>
            </a:pPr>
            <a:r>
              <a:rPr lang="en-US" altLang="x-none" dirty="0" smtClean="0">
                <a:ea typeface="Courier New" charset="0"/>
                <a:cs typeface="Courier New" charset="0"/>
              </a:rPr>
              <a:t>Either way, the call to the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setOnAction</a:t>
            </a:r>
            <a:r>
              <a:rPr lang="en-US" altLang="x-none" dirty="0" smtClean="0">
                <a:ea typeface="Courier New" charset="0"/>
                <a:cs typeface="Courier New" charset="0"/>
              </a:rPr>
              <a:t> method would specify a new event handler object: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altLang="x-none" sz="2400" dirty="0" err="1" smtClean="0">
                <a:latin typeface="Courier New" charset="0"/>
                <a:ea typeface="Courier New" charset="0"/>
                <a:cs typeface="Courier New" charset="0"/>
              </a:rPr>
              <a:t>push.setOnAction</a:t>
            </a: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(new </a:t>
            </a:r>
            <a:r>
              <a:rPr lang="en-US" altLang="x-none" sz="2400" dirty="0" err="1" smtClean="0">
                <a:latin typeface="Courier New" charset="0"/>
                <a:ea typeface="Courier New" charset="0"/>
                <a:cs typeface="Courier New" charset="0"/>
              </a:rPr>
              <a:t>ButtonHandler</a:t>
            </a: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());</a:t>
            </a:r>
          </a:p>
        </p:txBody>
      </p:sp>
      <p:sp>
        <p:nvSpPr>
          <p:cNvPr id="12493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 dirty="0">
                <a:latin typeface="Times New Roman" charset="0"/>
              </a:rPr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86586416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Alternate Event Handlers</a:t>
            </a:r>
            <a:endParaRPr lang="en-US" altLang="x-none" dirty="0"/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x-none" dirty="0" smtClean="0">
                <a:ea typeface="Courier New" charset="0"/>
                <a:cs typeface="Courier New" charset="0"/>
              </a:rPr>
              <a:t>Another approach would be to define the event handler using a </a:t>
            </a:r>
            <a:r>
              <a:rPr lang="en-US" altLang="x-none" i="1" dirty="0" smtClean="0">
                <a:ea typeface="Courier New" charset="0"/>
                <a:cs typeface="Courier New" charset="0"/>
              </a:rPr>
              <a:t>lambda expression</a:t>
            </a:r>
            <a:r>
              <a:rPr lang="en-US" altLang="x-none" dirty="0" smtClean="0">
                <a:ea typeface="Courier New" charset="0"/>
                <a:cs typeface="Courier New" charset="0"/>
              </a:rPr>
              <a:t> in the call to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setOnAction</a:t>
            </a:r>
            <a:r>
              <a:rPr lang="en-US" altLang="x-none" dirty="0" smtClean="0">
                <a:ea typeface="Courier New" charset="0"/>
                <a:cs typeface="Courier New" charset="0"/>
              </a:rPr>
              <a:t>: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altLang="x-none" sz="2400" dirty="0" err="1" smtClean="0">
                <a:latin typeface="Courier New" charset="0"/>
                <a:ea typeface="Courier New" charset="0"/>
                <a:cs typeface="Courier New" charset="0"/>
              </a:rPr>
              <a:t>push.setOnAction</a:t>
            </a: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((event) -&gt; {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        count++;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altLang="x-none" sz="2400" dirty="0" err="1" smtClean="0">
                <a:latin typeface="Courier New" charset="0"/>
                <a:ea typeface="Courier New" charset="0"/>
                <a:cs typeface="Courier New" charset="0"/>
              </a:rPr>
              <a:t>countText.setText</a:t>
            </a: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("Pushes: " + count);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    });</a:t>
            </a:r>
          </a:p>
          <a:p>
            <a:pPr>
              <a:spcBef>
                <a:spcPts val="2400"/>
              </a:spcBef>
            </a:pPr>
            <a:r>
              <a:rPr lang="en-US" altLang="x-none" dirty="0" smtClean="0">
                <a:ea typeface="Courier New" charset="0"/>
                <a:cs typeface="Courier New" charset="0"/>
              </a:rPr>
              <a:t>A lambda expression is defined by a set of parameters, the 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-&gt;</a:t>
            </a:r>
            <a:r>
              <a:rPr lang="en-US" altLang="x-none" dirty="0" smtClean="0">
                <a:ea typeface="Courier New" charset="0"/>
                <a:cs typeface="Courier New" charset="0"/>
              </a:rPr>
              <a:t> operator and an expression</a:t>
            </a:r>
          </a:p>
        </p:txBody>
      </p:sp>
      <p:sp>
        <p:nvSpPr>
          <p:cNvPr id="12493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 dirty="0">
                <a:latin typeface="Times New Roman" charset="0"/>
              </a:rPr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30489173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Alternate Event Handlers</a:t>
            </a:r>
            <a:endParaRPr lang="en-US" altLang="x-none" dirty="0"/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x-none" dirty="0" smtClean="0">
                <a:ea typeface="Courier New" charset="0"/>
                <a:cs typeface="Courier New" charset="0"/>
              </a:rPr>
              <a:t>A lambda expression can be used whenever an object of a </a:t>
            </a:r>
            <a:r>
              <a:rPr lang="en-US" altLang="x-none" i="1" dirty="0" smtClean="0">
                <a:ea typeface="Courier New" charset="0"/>
                <a:cs typeface="Courier New" charset="0"/>
              </a:rPr>
              <a:t>functional interface </a:t>
            </a:r>
            <a:r>
              <a:rPr lang="en-US" altLang="x-none" dirty="0" smtClean="0">
                <a:ea typeface="Courier New" charset="0"/>
                <a:cs typeface="Courier New" charset="0"/>
              </a:rPr>
              <a:t>is required</a:t>
            </a:r>
          </a:p>
          <a:p>
            <a:pPr>
              <a:spcBef>
                <a:spcPts val="1200"/>
              </a:spcBef>
            </a:pPr>
            <a:r>
              <a:rPr lang="en-US" altLang="x-none" dirty="0" smtClean="0">
                <a:ea typeface="Courier New" charset="0"/>
                <a:cs typeface="Courier New" charset="0"/>
              </a:rPr>
              <a:t>A functional interface contains a single method</a:t>
            </a:r>
          </a:p>
          <a:p>
            <a:pPr>
              <a:spcBef>
                <a:spcPts val="1200"/>
              </a:spcBef>
            </a:pPr>
            <a:r>
              <a:rPr lang="en-US" altLang="x-none" dirty="0" smtClean="0">
                <a:ea typeface="Courier New" charset="0"/>
                <a:cs typeface="Courier New" charset="0"/>
              </a:rPr>
              <a:t>The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EventHandler</a:t>
            </a:r>
            <a:r>
              <a:rPr lang="en-US" altLang="x-none" dirty="0" smtClean="0">
                <a:ea typeface="Courier New" charset="0"/>
                <a:cs typeface="Courier New" charset="0"/>
              </a:rPr>
              <a:t> interface is a functional interface</a:t>
            </a:r>
          </a:p>
          <a:p>
            <a:pPr>
              <a:spcBef>
                <a:spcPts val="1200"/>
              </a:spcBef>
            </a:pPr>
            <a:r>
              <a:rPr lang="en-US" altLang="x-none" dirty="0" smtClean="0">
                <a:ea typeface="Courier New" charset="0"/>
                <a:cs typeface="Courier New" charset="0"/>
              </a:rPr>
              <a:t>The method reference approach is equivalent to a lambda expression</a:t>
            </a:r>
          </a:p>
        </p:txBody>
      </p:sp>
      <p:sp>
        <p:nvSpPr>
          <p:cNvPr id="12493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 dirty="0">
                <a:latin typeface="Times New Roman" charset="0"/>
              </a:rPr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66669060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667000" y="1447800"/>
            <a:ext cx="39147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Anatomy of a Class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Encapsulation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Anatomy of a Method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Arcs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Images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Graphical User Interfaces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Text Fields</a:t>
            </a:r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auto">
          <a:xfrm>
            <a:off x="1828800" y="4795838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125956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Text Fields</a:t>
            </a: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Let's look at </a:t>
            </a:r>
            <a:r>
              <a:rPr lang="en-US" altLang="x-none" dirty="0" smtClean="0"/>
              <a:t>a GUI </a:t>
            </a:r>
            <a:r>
              <a:rPr lang="en-US" altLang="x-none" dirty="0"/>
              <a:t>example that uses another type of </a:t>
            </a:r>
            <a:r>
              <a:rPr lang="en-US" altLang="x-none" dirty="0" smtClean="0"/>
              <a:t>control</a:t>
            </a:r>
            <a:endParaRPr lang="en-US" altLang="x-none" dirty="0"/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A </a:t>
            </a:r>
            <a:r>
              <a:rPr lang="en-US" altLang="x-none" i="1" dirty="0"/>
              <a:t>text field</a:t>
            </a:r>
            <a:r>
              <a:rPr lang="en-US" altLang="x-none" dirty="0"/>
              <a:t> allows the user to enter one line of input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If the cursor is in the text field, the text field object generates an action event when the enter key is pressed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See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FahrenheitConverter.java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x-none" dirty="0" smtClean="0"/>
              <a:t>See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FahrenheitPane.java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endParaRPr lang="en-US" altLang="x-none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2697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128002" name="TextBox 5"/>
          <p:cNvSpPr txBox="1">
            <a:spLocks noChangeArrowheads="1"/>
          </p:cNvSpPr>
          <p:nvPr/>
        </p:nvSpPr>
        <p:spPr bwMode="auto">
          <a:xfrm>
            <a:off x="304800" y="170759"/>
            <a:ext cx="8534400" cy="63093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javafx.application.Application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buNone/>
            </a:pP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buNone/>
            </a:pP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javafx.stage.Stage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1400" b="1" dirty="0">
                <a:latin typeface="Courier New" charset="0"/>
                <a:ea typeface="Courier New" charset="0"/>
                <a:cs typeface="Courier New" charset="0"/>
              </a:rPr>
            </a:b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buNone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pPr>
              <a:buNone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FahrenheitConverter.java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      Author: Lewis/Loftus</a:t>
            </a:r>
          </a:p>
          <a:p>
            <a:pPr>
              <a:buNone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>
              <a:buNone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Demonstrates the use of a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TextField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and a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GridPane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.</a:t>
            </a:r>
          </a:p>
          <a:p>
            <a:pPr>
              <a:buNone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pPr>
              <a:buNone/>
            </a:pP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buNone/>
            </a:pP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FahrenheitConverter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Application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pPr>
              <a:buNone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Launches the temperature converter application.</a:t>
            </a:r>
          </a:p>
          <a:p>
            <a:pPr>
              <a:buNone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start(Stage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Scene(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FahrenheitPane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(), 300, 150);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("Fahrenheit Converter");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pPr>
              <a:buNone/>
            </a:pP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5944</Words>
  <Application>Microsoft Macintosh PowerPoint</Application>
  <PresentationFormat>On-screen Show (4:3)</PresentationFormat>
  <Paragraphs>1234</Paragraphs>
  <Slides>107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107</vt:i4>
      </vt:variant>
    </vt:vector>
  </HeadingPairs>
  <TitlesOfParts>
    <vt:vector size="117" baseType="lpstr">
      <vt:lpstr>Arial Unicode MS</vt:lpstr>
      <vt:lpstr>Calibri</vt:lpstr>
      <vt:lpstr>Courier New</vt:lpstr>
      <vt:lpstr>ＭＳ Ｐゴシック</vt:lpstr>
      <vt:lpstr>Times</vt:lpstr>
      <vt:lpstr>Times New Roman</vt:lpstr>
      <vt:lpstr>Verdana</vt:lpstr>
      <vt:lpstr>Arial</vt:lpstr>
      <vt:lpstr>Default Design</vt:lpstr>
      <vt:lpstr>Custom Design</vt:lpstr>
      <vt:lpstr>Chapter 4 Writing Classes</vt:lpstr>
      <vt:lpstr>Writing Classes</vt:lpstr>
      <vt:lpstr>Outline</vt:lpstr>
      <vt:lpstr>Writing Classes</vt:lpstr>
      <vt:lpstr>Examples of Classes</vt:lpstr>
      <vt:lpstr>Classes and Objects</vt:lpstr>
      <vt:lpstr>Classes</vt:lpstr>
      <vt:lpstr>Classes</vt:lpstr>
      <vt:lpstr>Classes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Die Class</vt:lpstr>
      <vt:lpstr>The toString Method</vt:lpstr>
      <vt:lpstr>Constructors</vt:lpstr>
      <vt:lpstr>Data Scope</vt:lpstr>
      <vt:lpstr>Instance Data</vt:lpstr>
      <vt:lpstr>Instance Data</vt:lpstr>
      <vt:lpstr>UML Diagrams</vt:lpstr>
      <vt:lpstr>UML Class Diagrams</vt:lpstr>
      <vt:lpstr>Quick Check</vt:lpstr>
      <vt:lpstr>Quick Check</vt:lpstr>
      <vt:lpstr>Quick Check</vt:lpstr>
      <vt:lpstr>Quick Check</vt:lpstr>
      <vt:lpstr>Outline</vt:lpstr>
      <vt:lpstr>Encapsulation</vt:lpstr>
      <vt:lpstr>Encapsulation</vt:lpstr>
      <vt:lpstr>Encapsulation</vt:lpstr>
      <vt:lpstr>Visibility Modifiers</vt:lpstr>
      <vt:lpstr>Visibility Modifiers</vt:lpstr>
      <vt:lpstr>Visibility Modifiers</vt:lpstr>
      <vt:lpstr>Visibility Modifiers</vt:lpstr>
      <vt:lpstr>Visibility Modifiers</vt:lpstr>
      <vt:lpstr>Accessors and Mutators</vt:lpstr>
      <vt:lpstr>Mutator Restrictions</vt:lpstr>
      <vt:lpstr>Quick Check</vt:lpstr>
      <vt:lpstr>Quick Check</vt:lpstr>
      <vt:lpstr>Outline</vt:lpstr>
      <vt:lpstr>Method Declarations</vt:lpstr>
      <vt:lpstr>Method Control Flow</vt:lpstr>
      <vt:lpstr>Method Control Flow</vt:lpstr>
      <vt:lpstr>Method Header</vt:lpstr>
      <vt:lpstr>Method Body</vt:lpstr>
      <vt:lpstr>The return Statement</vt:lpstr>
      <vt:lpstr>Parameters</vt:lpstr>
      <vt:lpstr>Local Data</vt:lpstr>
      <vt:lpstr>Bank Account Example</vt:lpstr>
      <vt:lpstr>Driver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Bank Account Example</vt:lpstr>
      <vt:lpstr>Bank Account Example</vt:lpstr>
      <vt:lpstr>Constructors Revisited</vt:lpstr>
      <vt:lpstr>Quick Check</vt:lpstr>
      <vt:lpstr>Quick Check</vt:lpstr>
      <vt:lpstr>Outline</vt:lpstr>
      <vt:lpstr>Arcs</vt:lpstr>
      <vt:lpstr>Arcs</vt:lpstr>
      <vt:lpstr>Arcs</vt:lpstr>
      <vt:lpstr>Arcs</vt:lpstr>
      <vt:lpstr>PowerPoint Presentation</vt:lpstr>
      <vt:lpstr>PowerPoint Presentation</vt:lpstr>
      <vt:lpstr>PowerPoint Presentation</vt:lpstr>
      <vt:lpstr>Outline</vt:lpstr>
      <vt:lpstr>Images</vt:lpstr>
      <vt:lpstr>PowerPoint Presentation</vt:lpstr>
      <vt:lpstr>PowerPoint Presentation</vt:lpstr>
      <vt:lpstr>PowerPoint Presentation</vt:lpstr>
      <vt:lpstr>Layout Panes</vt:lpstr>
      <vt:lpstr>Layout Panes</vt:lpstr>
      <vt:lpstr>Images</vt:lpstr>
      <vt:lpstr>Viewports</vt:lpstr>
      <vt:lpstr>Outline</vt:lpstr>
      <vt:lpstr>Graphical User Interfaces</vt:lpstr>
      <vt:lpstr>Graphical User Interfaces</vt:lpstr>
      <vt:lpstr>Graphical User Interfaces</vt:lpstr>
      <vt:lpstr>Graphical User Interfaces</vt:lpstr>
      <vt:lpstr>Graphical User Interfaces</vt:lpstr>
      <vt:lpstr>PowerPoint Presentation</vt:lpstr>
      <vt:lpstr>PowerPoint Presentation</vt:lpstr>
      <vt:lpstr>PowerPoint Presentation</vt:lpstr>
      <vt:lpstr>PowerPoint Presentation</vt:lpstr>
      <vt:lpstr>Graphical User Interfaces</vt:lpstr>
      <vt:lpstr>Graphical User Interfaces</vt:lpstr>
      <vt:lpstr>Graphical User Interfaces</vt:lpstr>
      <vt:lpstr>Alternate Event Handlers</vt:lpstr>
      <vt:lpstr>Alternate Event Handlers</vt:lpstr>
      <vt:lpstr>Alternate Event Handlers</vt:lpstr>
      <vt:lpstr>Alternate Event Handlers</vt:lpstr>
      <vt:lpstr>Outline</vt:lpstr>
      <vt:lpstr>Text Fields</vt:lpstr>
      <vt:lpstr>PowerPoint Presentation</vt:lpstr>
      <vt:lpstr>PowerPoint Presentation</vt:lpstr>
      <vt:lpstr>Text Fields</vt:lpstr>
      <vt:lpstr>PowerPoint Presentation</vt:lpstr>
      <vt:lpstr>PowerPoint Presentation</vt:lpstr>
      <vt:lpstr>PowerPoint Presentation</vt:lpstr>
      <vt:lpstr>PowerPoint Presentation</vt:lpstr>
      <vt:lpstr>Text Fields</vt:lpstr>
      <vt:lpstr>Summary</vt:lpstr>
    </vt:vector>
  </TitlesOfParts>
  <Company>PEARSON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#, Title</dc:title>
  <dc:creator>usnidem</dc:creator>
  <cp:lastModifiedBy>John Lewis</cp:lastModifiedBy>
  <cp:revision>60</cp:revision>
  <dcterms:created xsi:type="dcterms:W3CDTF">2014-02-27T14:13:06Z</dcterms:created>
  <dcterms:modified xsi:type="dcterms:W3CDTF">2016-11-23T15:47:48Z</dcterms:modified>
</cp:coreProperties>
</file>